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9"/>
  </p:notesMasterIdLst>
  <p:handoutMasterIdLst>
    <p:handoutMasterId r:id="rId60"/>
  </p:handoutMasterIdLst>
  <p:sldIdLst>
    <p:sldId id="257" r:id="rId2"/>
    <p:sldId id="258" r:id="rId3"/>
    <p:sldId id="264" r:id="rId4"/>
    <p:sldId id="265" r:id="rId5"/>
    <p:sldId id="273" r:id="rId6"/>
    <p:sldId id="279" r:id="rId7"/>
    <p:sldId id="274" r:id="rId8"/>
    <p:sldId id="275" r:id="rId9"/>
    <p:sldId id="284" r:id="rId10"/>
    <p:sldId id="277" r:id="rId11"/>
    <p:sldId id="278" r:id="rId12"/>
    <p:sldId id="281" r:id="rId13"/>
    <p:sldId id="283" r:id="rId14"/>
    <p:sldId id="276" r:id="rId15"/>
    <p:sldId id="300" r:id="rId16"/>
    <p:sldId id="286" r:id="rId17"/>
    <p:sldId id="259" r:id="rId18"/>
    <p:sldId id="260" r:id="rId19"/>
    <p:sldId id="262" r:id="rId20"/>
    <p:sldId id="263" r:id="rId21"/>
    <p:sldId id="267" r:id="rId22"/>
    <p:sldId id="268" r:id="rId23"/>
    <p:sldId id="301" r:id="rId24"/>
    <p:sldId id="302" r:id="rId25"/>
    <p:sldId id="303" r:id="rId26"/>
    <p:sldId id="299" r:id="rId27"/>
    <p:sldId id="269" r:id="rId28"/>
    <p:sldId id="270" r:id="rId29"/>
    <p:sldId id="261" r:id="rId30"/>
    <p:sldId id="266" r:id="rId31"/>
    <p:sldId id="287" r:id="rId32"/>
    <p:sldId id="321" r:id="rId33"/>
    <p:sldId id="322" r:id="rId34"/>
    <p:sldId id="288" r:id="rId35"/>
    <p:sldId id="323" r:id="rId36"/>
    <p:sldId id="324" r:id="rId37"/>
    <p:sldId id="291" r:id="rId38"/>
    <p:sldId id="290" r:id="rId39"/>
    <p:sldId id="289" r:id="rId40"/>
    <p:sldId id="292" r:id="rId41"/>
    <p:sldId id="293" r:id="rId42"/>
    <p:sldId id="329" r:id="rId43"/>
    <p:sldId id="312" r:id="rId44"/>
    <p:sldId id="325" r:id="rId45"/>
    <p:sldId id="326" r:id="rId46"/>
    <p:sldId id="327" r:id="rId47"/>
    <p:sldId id="328" r:id="rId48"/>
    <p:sldId id="285" r:id="rId49"/>
    <p:sldId id="304" r:id="rId50"/>
    <p:sldId id="307" r:id="rId51"/>
    <p:sldId id="319" r:id="rId52"/>
    <p:sldId id="320" r:id="rId53"/>
    <p:sldId id="271" r:id="rId54"/>
    <p:sldId id="272" r:id="rId55"/>
    <p:sldId id="308" r:id="rId56"/>
    <p:sldId id="309" r:id="rId57"/>
    <p:sldId id="310"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AE6D0A-B204-49D1-8916-41A5B8621A2B}" v="53" dt="2023-01-26T17:11:57.0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p:cViewPr varScale="1">
        <p:scale>
          <a:sx n="89" d="100"/>
          <a:sy n="89" d="100"/>
        </p:scale>
        <p:origin x="42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thupriya M" userId="bb926364835ba164" providerId="LiveId" clId="{F8AE6D0A-B204-49D1-8916-41A5B8621A2B}"/>
    <pc:docChg chg="custSel addSld modSld">
      <pc:chgData name="Muthupriya M" userId="bb926364835ba164" providerId="LiveId" clId="{F8AE6D0A-B204-49D1-8916-41A5B8621A2B}" dt="2023-01-26T17:38:11.994" v="2361" actId="5793"/>
      <pc:docMkLst>
        <pc:docMk/>
      </pc:docMkLst>
      <pc:sldChg chg="modSp mod">
        <pc:chgData name="Muthupriya M" userId="bb926364835ba164" providerId="LiveId" clId="{F8AE6D0A-B204-49D1-8916-41A5B8621A2B}" dt="2023-01-26T17:35:49.762" v="2350" actId="14100"/>
        <pc:sldMkLst>
          <pc:docMk/>
          <pc:sldMk cId="602337601" sldId="264"/>
        </pc:sldMkLst>
        <pc:spChg chg="mod">
          <ac:chgData name="Muthupriya M" userId="bb926364835ba164" providerId="LiveId" clId="{F8AE6D0A-B204-49D1-8916-41A5B8621A2B}" dt="2023-01-26T17:35:49.762" v="2350" actId="14100"/>
          <ac:spMkLst>
            <pc:docMk/>
            <pc:sldMk cId="602337601" sldId="264"/>
            <ac:spMk id="3" creationId="{00000000-0000-0000-0000-000000000000}"/>
          </ac:spMkLst>
        </pc:spChg>
      </pc:sldChg>
      <pc:sldChg chg="modSp mod">
        <pc:chgData name="Muthupriya M" userId="bb926364835ba164" providerId="LiveId" clId="{F8AE6D0A-B204-49D1-8916-41A5B8621A2B}" dt="2023-01-26T17:35:39.743" v="2349" actId="14100"/>
        <pc:sldMkLst>
          <pc:docMk/>
          <pc:sldMk cId="3588187662" sldId="265"/>
        </pc:sldMkLst>
        <pc:spChg chg="mod">
          <ac:chgData name="Muthupriya M" userId="bb926364835ba164" providerId="LiveId" clId="{F8AE6D0A-B204-49D1-8916-41A5B8621A2B}" dt="2023-01-26T17:35:39.743" v="2349" actId="14100"/>
          <ac:spMkLst>
            <pc:docMk/>
            <pc:sldMk cId="3588187662" sldId="265"/>
            <ac:spMk id="3" creationId="{00000000-0000-0000-0000-000000000000}"/>
          </ac:spMkLst>
        </pc:spChg>
      </pc:sldChg>
      <pc:sldChg chg="modSp mod">
        <pc:chgData name="Muthupriya M" userId="bb926364835ba164" providerId="LiveId" clId="{F8AE6D0A-B204-49D1-8916-41A5B8621A2B}" dt="2023-01-26T14:28:43.331" v="822" actId="14734"/>
        <pc:sldMkLst>
          <pc:docMk/>
          <pc:sldMk cId="294296808" sldId="273"/>
        </pc:sldMkLst>
        <pc:graphicFrameChg chg="mod modGraphic">
          <ac:chgData name="Muthupriya M" userId="bb926364835ba164" providerId="LiveId" clId="{F8AE6D0A-B204-49D1-8916-41A5B8621A2B}" dt="2023-01-26T14:28:43.331" v="822" actId="14734"/>
          <ac:graphicFrameMkLst>
            <pc:docMk/>
            <pc:sldMk cId="294296808" sldId="273"/>
            <ac:graphicFrameMk id="6" creationId="{00000000-0000-0000-0000-000000000000}"/>
          </ac:graphicFrameMkLst>
        </pc:graphicFrameChg>
      </pc:sldChg>
      <pc:sldChg chg="modSp mod">
        <pc:chgData name="Muthupriya M" userId="bb926364835ba164" providerId="LiveId" clId="{F8AE6D0A-B204-49D1-8916-41A5B8621A2B}" dt="2023-01-26T14:40:46.336" v="902" actId="20577"/>
        <pc:sldMkLst>
          <pc:docMk/>
          <pc:sldMk cId="897910173" sldId="274"/>
        </pc:sldMkLst>
        <pc:graphicFrameChg chg="mod modGraphic">
          <ac:chgData name="Muthupriya M" userId="bb926364835ba164" providerId="LiveId" clId="{F8AE6D0A-B204-49D1-8916-41A5B8621A2B}" dt="2023-01-26T14:40:46.336" v="902" actId="20577"/>
          <ac:graphicFrameMkLst>
            <pc:docMk/>
            <pc:sldMk cId="897910173" sldId="274"/>
            <ac:graphicFrameMk id="4" creationId="{00000000-0000-0000-0000-000000000000}"/>
          </ac:graphicFrameMkLst>
        </pc:graphicFrameChg>
      </pc:sldChg>
      <pc:sldChg chg="modSp mod">
        <pc:chgData name="Muthupriya M" userId="bb926364835ba164" providerId="LiveId" clId="{F8AE6D0A-B204-49D1-8916-41A5B8621A2B}" dt="2023-01-26T15:42:12.978" v="1263" actId="20577"/>
        <pc:sldMkLst>
          <pc:docMk/>
          <pc:sldMk cId="2127698380" sldId="275"/>
        </pc:sldMkLst>
        <pc:graphicFrameChg chg="mod modGraphic">
          <ac:chgData name="Muthupriya M" userId="bb926364835ba164" providerId="LiveId" clId="{F8AE6D0A-B204-49D1-8916-41A5B8621A2B}" dt="2023-01-26T15:42:12.978" v="1263" actId="20577"/>
          <ac:graphicFrameMkLst>
            <pc:docMk/>
            <pc:sldMk cId="2127698380" sldId="275"/>
            <ac:graphicFrameMk id="5" creationId="{00000000-0000-0000-0000-000000000000}"/>
          </ac:graphicFrameMkLst>
        </pc:graphicFrameChg>
      </pc:sldChg>
      <pc:sldChg chg="modSp mod">
        <pc:chgData name="Muthupriya M" userId="bb926364835ba164" providerId="LiveId" clId="{F8AE6D0A-B204-49D1-8916-41A5B8621A2B}" dt="2023-01-26T15:32:04.829" v="1262" actId="20577"/>
        <pc:sldMkLst>
          <pc:docMk/>
          <pc:sldMk cId="2337087250" sldId="276"/>
        </pc:sldMkLst>
        <pc:graphicFrameChg chg="mod modGraphic">
          <ac:chgData name="Muthupriya M" userId="bb926364835ba164" providerId="LiveId" clId="{F8AE6D0A-B204-49D1-8916-41A5B8621A2B}" dt="2023-01-26T15:32:04.829" v="1262" actId="20577"/>
          <ac:graphicFrameMkLst>
            <pc:docMk/>
            <pc:sldMk cId="2337087250" sldId="276"/>
            <ac:graphicFrameMk id="5" creationId="{00000000-0000-0000-0000-000000000000}"/>
          </ac:graphicFrameMkLst>
        </pc:graphicFrameChg>
      </pc:sldChg>
      <pc:sldChg chg="modSp mod">
        <pc:chgData name="Muthupriya M" userId="bb926364835ba164" providerId="LiveId" clId="{F8AE6D0A-B204-49D1-8916-41A5B8621A2B}" dt="2023-01-26T13:20:50.367" v="21" actId="20577"/>
        <pc:sldMkLst>
          <pc:docMk/>
          <pc:sldMk cId="2956115521" sldId="278"/>
        </pc:sldMkLst>
        <pc:graphicFrameChg chg="mod modGraphic">
          <ac:chgData name="Muthupriya M" userId="bb926364835ba164" providerId="LiveId" clId="{F8AE6D0A-B204-49D1-8916-41A5B8621A2B}" dt="2023-01-26T13:20:50.367" v="21" actId="20577"/>
          <ac:graphicFrameMkLst>
            <pc:docMk/>
            <pc:sldMk cId="2956115521" sldId="278"/>
            <ac:graphicFrameMk id="4" creationId="{00000000-0000-0000-0000-000000000000}"/>
          </ac:graphicFrameMkLst>
        </pc:graphicFrameChg>
      </pc:sldChg>
      <pc:sldChg chg="modSp mod">
        <pc:chgData name="Muthupriya M" userId="bb926364835ba164" providerId="LiveId" clId="{F8AE6D0A-B204-49D1-8916-41A5B8621A2B}" dt="2023-01-26T15:43:28.123" v="1287" actId="20577"/>
        <pc:sldMkLst>
          <pc:docMk/>
          <pc:sldMk cId="2723565036" sldId="279"/>
        </pc:sldMkLst>
        <pc:graphicFrameChg chg="mod modGraphic">
          <ac:chgData name="Muthupriya M" userId="bb926364835ba164" providerId="LiveId" clId="{F8AE6D0A-B204-49D1-8916-41A5B8621A2B}" dt="2023-01-26T15:43:28.123" v="1287" actId="20577"/>
          <ac:graphicFrameMkLst>
            <pc:docMk/>
            <pc:sldMk cId="2723565036" sldId="279"/>
            <ac:graphicFrameMk id="4" creationId="{00000000-0000-0000-0000-000000000000}"/>
          </ac:graphicFrameMkLst>
        </pc:graphicFrameChg>
      </pc:sldChg>
      <pc:sldChg chg="modSp mod">
        <pc:chgData name="Muthupriya M" userId="bb926364835ba164" providerId="LiveId" clId="{F8AE6D0A-B204-49D1-8916-41A5B8621A2B}" dt="2023-01-26T15:43:45.740" v="1307" actId="20577"/>
        <pc:sldMkLst>
          <pc:docMk/>
          <pc:sldMk cId="1325279813" sldId="281"/>
        </pc:sldMkLst>
        <pc:graphicFrameChg chg="mod modGraphic">
          <ac:chgData name="Muthupriya M" userId="bb926364835ba164" providerId="LiveId" clId="{F8AE6D0A-B204-49D1-8916-41A5B8621A2B}" dt="2023-01-26T15:43:45.740" v="1307" actId="20577"/>
          <ac:graphicFrameMkLst>
            <pc:docMk/>
            <pc:sldMk cId="1325279813" sldId="281"/>
            <ac:graphicFrameMk id="4" creationId="{00000000-0000-0000-0000-000000000000}"/>
          </ac:graphicFrameMkLst>
        </pc:graphicFrameChg>
      </pc:sldChg>
      <pc:sldChg chg="modSp mod">
        <pc:chgData name="Muthupriya M" userId="bb926364835ba164" providerId="LiveId" clId="{F8AE6D0A-B204-49D1-8916-41A5B8621A2B}" dt="2023-01-26T13:57:05.304" v="571" actId="20577"/>
        <pc:sldMkLst>
          <pc:docMk/>
          <pc:sldMk cId="1049614321" sldId="282"/>
        </pc:sldMkLst>
        <pc:graphicFrameChg chg="mod modGraphic">
          <ac:chgData name="Muthupriya M" userId="bb926364835ba164" providerId="LiveId" clId="{F8AE6D0A-B204-49D1-8916-41A5B8621A2B}" dt="2023-01-26T13:57:05.304" v="571" actId="20577"/>
          <ac:graphicFrameMkLst>
            <pc:docMk/>
            <pc:sldMk cId="1049614321" sldId="282"/>
            <ac:graphicFrameMk id="4" creationId="{00000000-0000-0000-0000-000000000000}"/>
          </ac:graphicFrameMkLst>
        </pc:graphicFrameChg>
      </pc:sldChg>
      <pc:sldChg chg="modSp mod">
        <pc:chgData name="Muthupriya M" userId="bb926364835ba164" providerId="LiveId" clId="{F8AE6D0A-B204-49D1-8916-41A5B8621A2B}" dt="2023-01-26T14:08:45.434" v="701" actId="20577"/>
        <pc:sldMkLst>
          <pc:docMk/>
          <pc:sldMk cId="2259945916" sldId="283"/>
        </pc:sldMkLst>
        <pc:graphicFrameChg chg="mod modGraphic">
          <ac:chgData name="Muthupriya M" userId="bb926364835ba164" providerId="LiveId" clId="{F8AE6D0A-B204-49D1-8916-41A5B8621A2B}" dt="2023-01-26T14:08:45.434" v="701" actId="20577"/>
          <ac:graphicFrameMkLst>
            <pc:docMk/>
            <pc:sldMk cId="2259945916" sldId="283"/>
            <ac:graphicFrameMk id="4" creationId="{00000000-0000-0000-0000-000000000000}"/>
          </ac:graphicFrameMkLst>
        </pc:graphicFrameChg>
      </pc:sldChg>
      <pc:sldChg chg="modSp mod">
        <pc:chgData name="Muthupriya M" userId="bb926364835ba164" providerId="LiveId" clId="{F8AE6D0A-B204-49D1-8916-41A5B8621A2B}" dt="2023-01-26T14:14:36.344" v="785" actId="20577"/>
        <pc:sldMkLst>
          <pc:docMk/>
          <pc:sldMk cId="955426978" sldId="284"/>
        </pc:sldMkLst>
        <pc:graphicFrameChg chg="mod modGraphic">
          <ac:chgData name="Muthupriya M" userId="bb926364835ba164" providerId="LiveId" clId="{F8AE6D0A-B204-49D1-8916-41A5B8621A2B}" dt="2023-01-26T14:14:36.344" v="785" actId="20577"/>
          <ac:graphicFrameMkLst>
            <pc:docMk/>
            <pc:sldMk cId="955426978" sldId="284"/>
            <ac:graphicFrameMk id="4" creationId="{00000000-0000-0000-0000-000000000000}"/>
          </ac:graphicFrameMkLst>
        </pc:graphicFrameChg>
      </pc:sldChg>
      <pc:sldChg chg="modSp new mod">
        <pc:chgData name="Muthupriya M" userId="bb926364835ba164" providerId="LiveId" clId="{F8AE6D0A-B204-49D1-8916-41A5B8621A2B}" dt="2023-01-26T16:36:53.881" v="1508" actId="14100"/>
        <pc:sldMkLst>
          <pc:docMk/>
          <pc:sldMk cId="1978902182" sldId="286"/>
        </pc:sldMkLst>
        <pc:spChg chg="mod">
          <ac:chgData name="Muthupriya M" userId="bb926364835ba164" providerId="LiveId" clId="{F8AE6D0A-B204-49D1-8916-41A5B8621A2B}" dt="2023-01-26T15:48:38.256" v="1336" actId="113"/>
          <ac:spMkLst>
            <pc:docMk/>
            <pc:sldMk cId="1978902182" sldId="286"/>
            <ac:spMk id="2" creationId="{5AF75760-1213-8E31-5F9A-8769521CE177}"/>
          </ac:spMkLst>
        </pc:spChg>
        <pc:spChg chg="mod">
          <ac:chgData name="Muthupriya M" userId="bb926364835ba164" providerId="LiveId" clId="{F8AE6D0A-B204-49D1-8916-41A5B8621A2B}" dt="2023-01-26T16:36:53.881" v="1508" actId="14100"/>
          <ac:spMkLst>
            <pc:docMk/>
            <pc:sldMk cId="1978902182" sldId="286"/>
            <ac:spMk id="3" creationId="{D20C6F4A-7E05-CCFA-D9F6-351AF92E4C35}"/>
          </ac:spMkLst>
        </pc:spChg>
      </pc:sldChg>
      <pc:sldChg chg="modSp new mod">
        <pc:chgData name="Muthupriya M" userId="bb926364835ba164" providerId="LiveId" clId="{F8AE6D0A-B204-49D1-8916-41A5B8621A2B}" dt="2023-01-26T15:54:56.980" v="1350" actId="122"/>
        <pc:sldMkLst>
          <pc:docMk/>
          <pc:sldMk cId="3785233476" sldId="287"/>
        </pc:sldMkLst>
        <pc:spChg chg="mod">
          <ac:chgData name="Muthupriya M" userId="bb926364835ba164" providerId="LiveId" clId="{F8AE6D0A-B204-49D1-8916-41A5B8621A2B}" dt="2023-01-26T15:54:56.980" v="1350" actId="122"/>
          <ac:spMkLst>
            <pc:docMk/>
            <pc:sldMk cId="3785233476" sldId="287"/>
            <ac:spMk id="2" creationId="{6BA630C9-D421-1482-08C9-75ED308E45FF}"/>
          </ac:spMkLst>
        </pc:spChg>
        <pc:spChg chg="mod">
          <ac:chgData name="Muthupriya M" userId="bb926364835ba164" providerId="LiveId" clId="{F8AE6D0A-B204-49D1-8916-41A5B8621A2B}" dt="2023-01-26T15:53:35.111" v="1343" actId="5793"/>
          <ac:spMkLst>
            <pc:docMk/>
            <pc:sldMk cId="3785233476" sldId="287"/>
            <ac:spMk id="3" creationId="{888FCC73-830B-9AA2-3D97-471793B876D5}"/>
          </ac:spMkLst>
        </pc:spChg>
      </pc:sldChg>
      <pc:sldChg chg="modSp new mod">
        <pc:chgData name="Muthupriya M" userId="bb926364835ba164" providerId="LiveId" clId="{F8AE6D0A-B204-49D1-8916-41A5B8621A2B}" dt="2023-01-26T16:40:29.603" v="1525" actId="20577"/>
        <pc:sldMkLst>
          <pc:docMk/>
          <pc:sldMk cId="2224428756" sldId="288"/>
        </pc:sldMkLst>
        <pc:spChg chg="mod">
          <ac:chgData name="Muthupriya M" userId="bb926364835ba164" providerId="LiveId" clId="{F8AE6D0A-B204-49D1-8916-41A5B8621A2B}" dt="2023-01-26T16:39:10.350" v="1512" actId="14100"/>
          <ac:spMkLst>
            <pc:docMk/>
            <pc:sldMk cId="2224428756" sldId="288"/>
            <ac:spMk id="2" creationId="{D8D7CB70-2752-1A71-2698-3A6F6DEFB760}"/>
          </ac:spMkLst>
        </pc:spChg>
        <pc:spChg chg="mod">
          <ac:chgData name="Muthupriya M" userId="bb926364835ba164" providerId="LiveId" clId="{F8AE6D0A-B204-49D1-8916-41A5B8621A2B}" dt="2023-01-26T16:40:29.603" v="1525" actId="20577"/>
          <ac:spMkLst>
            <pc:docMk/>
            <pc:sldMk cId="2224428756" sldId="288"/>
            <ac:spMk id="3" creationId="{5D6934C4-0AF7-6220-4DDB-3BDEDA1FB8DB}"/>
          </ac:spMkLst>
        </pc:spChg>
      </pc:sldChg>
      <pc:sldChg chg="addSp delSp modSp new mod">
        <pc:chgData name="Muthupriya M" userId="bb926364835ba164" providerId="LiveId" clId="{F8AE6D0A-B204-49D1-8916-41A5B8621A2B}" dt="2023-01-26T17:37:55.168" v="2359" actId="1076"/>
        <pc:sldMkLst>
          <pc:docMk/>
          <pc:sldMk cId="3151767297" sldId="289"/>
        </pc:sldMkLst>
        <pc:spChg chg="mod">
          <ac:chgData name="Muthupriya M" userId="bb926364835ba164" providerId="LiveId" clId="{F8AE6D0A-B204-49D1-8916-41A5B8621A2B}" dt="2023-01-26T15:56:33.708" v="1363" actId="14100"/>
          <ac:spMkLst>
            <pc:docMk/>
            <pc:sldMk cId="3151767297" sldId="289"/>
            <ac:spMk id="2" creationId="{3DEAECBC-B51A-E3C6-3925-17D4076B97D9}"/>
          </ac:spMkLst>
        </pc:spChg>
        <pc:spChg chg="del">
          <ac:chgData name="Muthupriya M" userId="bb926364835ba164" providerId="LiveId" clId="{F8AE6D0A-B204-49D1-8916-41A5B8621A2B}" dt="2023-01-26T15:56:16.229" v="1359"/>
          <ac:spMkLst>
            <pc:docMk/>
            <pc:sldMk cId="3151767297" sldId="289"/>
            <ac:spMk id="3" creationId="{BCBAA92B-D9F8-3DE5-E385-F812F626D0A6}"/>
          </ac:spMkLst>
        </pc:spChg>
        <pc:spChg chg="add mod">
          <ac:chgData name="Muthupriya M" userId="bb926364835ba164" providerId="LiveId" clId="{F8AE6D0A-B204-49D1-8916-41A5B8621A2B}" dt="2023-01-26T17:37:43.236" v="2358" actId="5793"/>
          <ac:spMkLst>
            <pc:docMk/>
            <pc:sldMk cId="3151767297" sldId="289"/>
            <ac:spMk id="6" creationId="{CB282E6B-D6C8-9BF7-E334-1A16307A3AE0}"/>
          </ac:spMkLst>
        </pc:spChg>
        <pc:picChg chg="add mod">
          <ac:chgData name="Muthupriya M" userId="bb926364835ba164" providerId="LiveId" clId="{F8AE6D0A-B204-49D1-8916-41A5B8621A2B}" dt="2023-01-26T17:37:55.168" v="2359" actId="1076"/>
          <ac:picMkLst>
            <pc:docMk/>
            <pc:sldMk cId="3151767297" sldId="289"/>
            <ac:picMk id="4" creationId="{845528EF-C75A-C4F2-82BC-7F509D247BE8}"/>
          </ac:picMkLst>
        </pc:picChg>
      </pc:sldChg>
      <pc:sldChg chg="addSp delSp modSp new mod">
        <pc:chgData name="Muthupriya M" userId="bb926364835ba164" providerId="LiveId" clId="{F8AE6D0A-B204-49D1-8916-41A5B8621A2B}" dt="2023-01-26T17:38:11.994" v="2361" actId="5793"/>
        <pc:sldMkLst>
          <pc:docMk/>
          <pc:sldMk cId="288432283" sldId="290"/>
        </pc:sldMkLst>
        <pc:spChg chg="mod">
          <ac:chgData name="Muthupriya M" userId="bb926364835ba164" providerId="LiveId" clId="{F8AE6D0A-B204-49D1-8916-41A5B8621A2B}" dt="2023-01-26T15:59:10.682" v="1382" actId="14100"/>
          <ac:spMkLst>
            <pc:docMk/>
            <pc:sldMk cId="288432283" sldId="290"/>
            <ac:spMk id="2" creationId="{4D2C5E0D-9379-46EC-4EDD-3EDCE64117C5}"/>
          </ac:spMkLst>
        </pc:spChg>
        <pc:spChg chg="del mod">
          <ac:chgData name="Muthupriya M" userId="bb926364835ba164" providerId="LiveId" clId="{F8AE6D0A-B204-49D1-8916-41A5B8621A2B}" dt="2023-01-26T15:59:32.008" v="1384"/>
          <ac:spMkLst>
            <pc:docMk/>
            <pc:sldMk cId="288432283" sldId="290"/>
            <ac:spMk id="3" creationId="{C951DFAD-BF1A-EAAA-2876-3C9F3F39D749}"/>
          </ac:spMkLst>
        </pc:spChg>
        <pc:spChg chg="add mod">
          <ac:chgData name="Muthupriya M" userId="bb926364835ba164" providerId="LiveId" clId="{F8AE6D0A-B204-49D1-8916-41A5B8621A2B}" dt="2023-01-26T17:38:11.994" v="2361" actId="5793"/>
          <ac:spMkLst>
            <pc:docMk/>
            <pc:sldMk cId="288432283" sldId="290"/>
            <ac:spMk id="8" creationId="{63A573E1-6C69-9364-0346-C70803177F94}"/>
          </ac:spMkLst>
        </pc:spChg>
        <pc:picChg chg="add mod">
          <ac:chgData name="Muthupriya M" userId="bb926364835ba164" providerId="LiveId" clId="{F8AE6D0A-B204-49D1-8916-41A5B8621A2B}" dt="2023-01-26T15:59:37.650" v="1386" actId="1076"/>
          <ac:picMkLst>
            <pc:docMk/>
            <pc:sldMk cId="288432283" sldId="290"/>
            <ac:picMk id="6" creationId="{3F05A739-E11E-25F0-7034-7A3BA939624E}"/>
          </ac:picMkLst>
        </pc:picChg>
      </pc:sldChg>
      <pc:sldChg chg="addSp delSp modSp new mod">
        <pc:chgData name="Muthupriya M" userId="bb926364835ba164" providerId="LiveId" clId="{F8AE6D0A-B204-49D1-8916-41A5B8621A2B}" dt="2023-01-26T16:03:28.770" v="1422" actId="255"/>
        <pc:sldMkLst>
          <pc:docMk/>
          <pc:sldMk cId="2900622581" sldId="291"/>
        </pc:sldMkLst>
        <pc:spChg chg="mod">
          <ac:chgData name="Muthupriya M" userId="bb926364835ba164" providerId="LiveId" clId="{F8AE6D0A-B204-49D1-8916-41A5B8621A2B}" dt="2023-01-26T16:01:22.793" v="1404" actId="122"/>
          <ac:spMkLst>
            <pc:docMk/>
            <pc:sldMk cId="2900622581" sldId="291"/>
            <ac:spMk id="2" creationId="{0C849488-E33D-9AD3-B1B2-857C515BDBE5}"/>
          </ac:spMkLst>
        </pc:spChg>
        <pc:spChg chg="del mod">
          <ac:chgData name="Muthupriya M" userId="bb926364835ba164" providerId="LiveId" clId="{F8AE6D0A-B204-49D1-8916-41A5B8621A2B}" dt="2023-01-26T16:01:39.017" v="1405"/>
          <ac:spMkLst>
            <pc:docMk/>
            <pc:sldMk cId="2900622581" sldId="291"/>
            <ac:spMk id="3" creationId="{EB4ABAC7-D99C-3CB2-9454-14F3CA3D7CFF}"/>
          </ac:spMkLst>
        </pc:spChg>
        <pc:spChg chg="add mod">
          <ac:chgData name="Muthupriya M" userId="bb926364835ba164" providerId="LiveId" clId="{F8AE6D0A-B204-49D1-8916-41A5B8621A2B}" dt="2023-01-26T16:03:28.770" v="1422" actId="255"/>
          <ac:spMkLst>
            <pc:docMk/>
            <pc:sldMk cId="2900622581" sldId="291"/>
            <ac:spMk id="6" creationId="{86F013B2-E600-0CCD-CE91-2460F04889C2}"/>
          </ac:spMkLst>
        </pc:spChg>
        <pc:picChg chg="add mod">
          <ac:chgData name="Muthupriya M" userId="bb926364835ba164" providerId="LiveId" clId="{F8AE6D0A-B204-49D1-8916-41A5B8621A2B}" dt="2023-01-26T16:01:45.043" v="1407" actId="14100"/>
          <ac:picMkLst>
            <pc:docMk/>
            <pc:sldMk cId="2900622581" sldId="291"/>
            <ac:picMk id="4" creationId="{C91A67D3-DB66-CD78-82C9-A65AF04DDE74}"/>
          </ac:picMkLst>
        </pc:picChg>
      </pc:sldChg>
      <pc:sldChg chg="addSp delSp modSp new mod">
        <pc:chgData name="Muthupriya M" userId="bb926364835ba164" providerId="LiveId" clId="{F8AE6D0A-B204-49D1-8916-41A5B8621A2B}" dt="2023-01-26T16:05:45.947" v="1443" actId="255"/>
        <pc:sldMkLst>
          <pc:docMk/>
          <pc:sldMk cId="3767434681" sldId="292"/>
        </pc:sldMkLst>
        <pc:spChg chg="mod">
          <ac:chgData name="Muthupriya M" userId="bb926364835ba164" providerId="LiveId" clId="{F8AE6D0A-B204-49D1-8916-41A5B8621A2B}" dt="2023-01-26T16:04:44.135" v="1431" actId="14100"/>
          <ac:spMkLst>
            <pc:docMk/>
            <pc:sldMk cId="3767434681" sldId="292"/>
            <ac:spMk id="2" creationId="{658DF65B-F7E9-46D3-99AC-B2CA0F4C85FA}"/>
          </ac:spMkLst>
        </pc:spChg>
        <pc:spChg chg="del">
          <ac:chgData name="Muthupriya M" userId="bb926364835ba164" providerId="LiveId" clId="{F8AE6D0A-B204-49D1-8916-41A5B8621A2B}" dt="2023-01-26T16:04:31.534" v="1429"/>
          <ac:spMkLst>
            <pc:docMk/>
            <pc:sldMk cId="3767434681" sldId="292"/>
            <ac:spMk id="3" creationId="{5421E9D0-D192-3037-80EE-A1585C68BE7B}"/>
          </ac:spMkLst>
        </pc:spChg>
        <pc:spChg chg="add mod">
          <ac:chgData name="Muthupriya M" userId="bb926364835ba164" providerId="LiveId" clId="{F8AE6D0A-B204-49D1-8916-41A5B8621A2B}" dt="2023-01-26T16:05:45.947" v="1443" actId="255"/>
          <ac:spMkLst>
            <pc:docMk/>
            <pc:sldMk cId="3767434681" sldId="292"/>
            <ac:spMk id="6" creationId="{4334DEDE-7B6B-7A80-E66D-7A39CCB208BE}"/>
          </ac:spMkLst>
        </pc:spChg>
        <pc:picChg chg="add mod">
          <ac:chgData name="Muthupriya M" userId="bb926364835ba164" providerId="LiveId" clId="{F8AE6D0A-B204-49D1-8916-41A5B8621A2B}" dt="2023-01-26T16:04:46.605" v="1433" actId="1076"/>
          <ac:picMkLst>
            <pc:docMk/>
            <pc:sldMk cId="3767434681" sldId="292"/>
            <ac:picMk id="4" creationId="{15793C9F-0EBA-5025-40BD-0E75B39DA2A2}"/>
          </ac:picMkLst>
        </pc:picChg>
      </pc:sldChg>
      <pc:sldChg chg="addSp delSp modSp new mod">
        <pc:chgData name="Muthupriya M" userId="bb926364835ba164" providerId="LiveId" clId="{F8AE6D0A-B204-49D1-8916-41A5B8621A2B}" dt="2023-01-26T16:13:40.558" v="1458" actId="12"/>
        <pc:sldMkLst>
          <pc:docMk/>
          <pc:sldMk cId="2579925126" sldId="293"/>
        </pc:sldMkLst>
        <pc:spChg chg="mod">
          <ac:chgData name="Muthupriya M" userId="bb926364835ba164" providerId="LiveId" clId="{F8AE6D0A-B204-49D1-8916-41A5B8621A2B}" dt="2023-01-26T16:07:03.117" v="1449" actId="255"/>
          <ac:spMkLst>
            <pc:docMk/>
            <pc:sldMk cId="2579925126" sldId="293"/>
            <ac:spMk id="2" creationId="{08BFB553-6982-E6B4-8BF3-803E923C61AE}"/>
          </ac:spMkLst>
        </pc:spChg>
        <pc:spChg chg="del mod">
          <ac:chgData name="Muthupriya M" userId="bb926364835ba164" providerId="LiveId" clId="{F8AE6D0A-B204-49D1-8916-41A5B8621A2B}" dt="2023-01-26T16:12:41.468" v="1451"/>
          <ac:spMkLst>
            <pc:docMk/>
            <pc:sldMk cId="2579925126" sldId="293"/>
            <ac:spMk id="3" creationId="{8CE252FE-6CA9-775D-5395-6DB60C8955E0}"/>
          </ac:spMkLst>
        </pc:spChg>
        <pc:spChg chg="add mod">
          <ac:chgData name="Muthupriya M" userId="bb926364835ba164" providerId="LiveId" clId="{F8AE6D0A-B204-49D1-8916-41A5B8621A2B}" dt="2023-01-26T16:13:40.558" v="1458" actId="12"/>
          <ac:spMkLst>
            <pc:docMk/>
            <pc:sldMk cId="2579925126" sldId="293"/>
            <ac:spMk id="6" creationId="{AC02B493-5E1E-71AA-2943-38AE49CA837B}"/>
          </ac:spMkLst>
        </pc:spChg>
        <pc:picChg chg="add mod">
          <ac:chgData name="Muthupriya M" userId="bb926364835ba164" providerId="LiveId" clId="{F8AE6D0A-B204-49D1-8916-41A5B8621A2B}" dt="2023-01-26T16:12:44.891" v="1452" actId="1076"/>
          <ac:picMkLst>
            <pc:docMk/>
            <pc:sldMk cId="2579925126" sldId="293"/>
            <ac:picMk id="4" creationId="{4A4E1F45-3769-7240-E7D2-5AF76A6CFC0E}"/>
          </ac:picMkLst>
        </pc:picChg>
      </pc:sldChg>
      <pc:sldChg chg="delSp modSp new mod">
        <pc:chgData name="Muthupriya M" userId="bb926364835ba164" providerId="LiveId" clId="{F8AE6D0A-B204-49D1-8916-41A5B8621A2B}" dt="2023-01-26T16:50:12.116" v="1871" actId="20577"/>
        <pc:sldMkLst>
          <pc:docMk/>
          <pc:sldMk cId="581255159" sldId="294"/>
        </pc:sldMkLst>
        <pc:spChg chg="del mod">
          <ac:chgData name="Muthupriya M" userId="bb926364835ba164" providerId="LiveId" clId="{F8AE6D0A-B204-49D1-8916-41A5B8621A2B}" dt="2023-01-26T16:48:14.164" v="1845" actId="21"/>
          <ac:spMkLst>
            <pc:docMk/>
            <pc:sldMk cId="581255159" sldId="294"/>
            <ac:spMk id="2" creationId="{E6212143-A5EE-0F80-9071-BF77E6C9C714}"/>
          </ac:spMkLst>
        </pc:spChg>
        <pc:spChg chg="mod">
          <ac:chgData name="Muthupriya M" userId="bb926364835ba164" providerId="LiveId" clId="{F8AE6D0A-B204-49D1-8916-41A5B8621A2B}" dt="2023-01-26T16:50:12.116" v="1871" actId="20577"/>
          <ac:spMkLst>
            <pc:docMk/>
            <pc:sldMk cId="581255159" sldId="294"/>
            <ac:spMk id="3" creationId="{3C5BEE72-C77A-EC95-7783-BBB84A399973}"/>
          </ac:spMkLst>
        </pc:spChg>
      </pc:sldChg>
      <pc:sldChg chg="delSp modSp new mod">
        <pc:chgData name="Muthupriya M" userId="bb926364835ba164" providerId="LiveId" clId="{F8AE6D0A-B204-49D1-8916-41A5B8621A2B}" dt="2023-01-26T16:57:41.156" v="2087" actId="14100"/>
        <pc:sldMkLst>
          <pc:docMk/>
          <pc:sldMk cId="3951691937" sldId="295"/>
        </pc:sldMkLst>
        <pc:spChg chg="del mod">
          <ac:chgData name="Muthupriya M" userId="bb926364835ba164" providerId="LiveId" clId="{F8AE6D0A-B204-49D1-8916-41A5B8621A2B}" dt="2023-01-26T16:53:00.947" v="2006" actId="21"/>
          <ac:spMkLst>
            <pc:docMk/>
            <pc:sldMk cId="3951691937" sldId="295"/>
            <ac:spMk id="2" creationId="{7E0F5A7A-905C-D671-73B6-E51D509165DE}"/>
          </ac:spMkLst>
        </pc:spChg>
        <pc:spChg chg="mod">
          <ac:chgData name="Muthupriya M" userId="bb926364835ba164" providerId="LiveId" clId="{F8AE6D0A-B204-49D1-8916-41A5B8621A2B}" dt="2023-01-26T16:57:41.156" v="2087" actId="14100"/>
          <ac:spMkLst>
            <pc:docMk/>
            <pc:sldMk cId="3951691937" sldId="295"/>
            <ac:spMk id="3" creationId="{42D228E1-DB3F-1E7A-B2CA-CBF7CE23F778}"/>
          </ac:spMkLst>
        </pc:spChg>
      </pc:sldChg>
      <pc:sldChg chg="delSp modSp new mod">
        <pc:chgData name="Muthupriya M" userId="bb926364835ba164" providerId="LiveId" clId="{F8AE6D0A-B204-49D1-8916-41A5B8621A2B}" dt="2023-01-26T17:03:06.871" v="2170" actId="5793"/>
        <pc:sldMkLst>
          <pc:docMk/>
          <pc:sldMk cId="2339482399" sldId="296"/>
        </pc:sldMkLst>
        <pc:spChg chg="del mod">
          <ac:chgData name="Muthupriya M" userId="bb926364835ba164" providerId="LiveId" clId="{F8AE6D0A-B204-49D1-8916-41A5B8621A2B}" dt="2023-01-26T16:58:35.532" v="2091" actId="21"/>
          <ac:spMkLst>
            <pc:docMk/>
            <pc:sldMk cId="2339482399" sldId="296"/>
            <ac:spMk id="2" creationId="{4851A153-E71C-5680-04E8-D2E833DD1AF3}"/>
          </ac:spMkLst>
        </pc:spChg>
        <pc:spChg chg="mod">
          <ac:chgData name="Muthupriya M" userId="bb926364835ba164" providerId="LiveId" clId="{F8AE6D0A-B204-49D1-8916-41A5B8621A2B}" dt="2023-01-26T17:03:06.871" v="2170" actId="5793"/>
          <ac:spMkLst>
            <pc:docMk/>
            <pc:sldMk cId="2339482399" sldId="296"/>
            <ac:spMk id="3" creationId="{E5495E3F-4FE6-C884-02B3-DFD062CCE4B9}"/>
          </ac:spMkLst>
        </pc:spChg>
      </pc:sldChg>
      <pc:sldChg chg="delSp modSp new mod">
        <pc:chgData name="Muthupriya M" userId="bb926364835ba164" providerId="LiveId" clId="{F8AE6D0A-B204-49D1-8916-41A5B8621A2B}" dt="2023-01-26T17:13:38.413" v="2347" actId="20577"/>
        <pc:sldMkLst>
          <pc:docMk/>
          <pc:sldMk cId="2493252181" sldId="297"/>
        </pc:sldMkLst>
        <pc:spChg chg="del mod">
          <ac:chgData name="Muthupriya M" userId="bb926364835ba164" providerId="LiveId" clId="{F8AE6D0A-B204-49D1-8916-41A5B8621A2B}" dt="2023-01-26T17:03:46.054" v="2174" actId="21"/>
          <ac:spMkLst>
            <pc:docMk/>
            <pc:sldMk cId="2493252181" sldId="297"/>
            <ac:spMk id="2" creationId="{E613822A-B2C4-0674-8033-4B207B974C30}"/>
          </ac:spMkLst>
        </pc:spChg>
        <pc:spChg chg="mod">
          <ac:chgData name="Muthupriya M" userId="bb926364835ba164" providerId="LiveId" clId="{F8AE6D0A-B204-49D1-8916-41A5B8621A2B}" dt="2023-01-26T17:13:38.413" v="2347" actId="20577"/>
          <ac:spMkLst>
            <pc:docMk/>
            <pc:sldMk cId="2493252181" sldId="297"/>
            <ac:spMk id="3" creationId="{29C29164-1787-7B60-5288-4E4DAE2A069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715A98-D045-4D62-ABA1-EB6E918D9ACE}" type="datetimeFigureOut">
              <a:rPr lang="en-IN" smtClean="0"/>
              <a:t>06-04-2023</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20A988-C1BE-4276-80BD-7DAC64FA9AD0}" type="slidenum">
              <a:rPr lang="en-IN" smtClean="0"/>
              <a:t>‹#›</a:t>
            </a:fld>
            <a:endParaRPr lang="en-IN"/>
          </a:p>
        </p:txBody>
      </p:sp>
    </p:spTree>
    <p:extLst>
      <p:ext uri="{BB962C8B-B14F-4D97-AF65-F5344CB8AC3E}">
        <p14:creationId xmlns:p14="http://schemas.microsoft.com/office/powerpoint/2010/main" val="26973388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BCAB2-849D-4012-9031-44D9E00F8255}" type="datetimeFigureOut">
              <a:rPr lang="en-IN" smtClean="0"/>
              <a:t>06-04-2023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F6AAB-5758-4104-BE15-D2ACA4543820}" type="slidenum">
              <a:rPr lang="en-IN" smtClean="0"/>
              <a:t>‹#›</a:t>
            </a:fld>
            <a:endParaRPr lang="en-IN"/>
          </a:p>
        </p:txBody>
      </p:sp>
    </p:spTree>
    <p:extLst>
      <p:ext uri="{BB962C8B-B14F-4D97-AF65-F5344CB8AC3E}">
        <p14:creationId xmlns:p14="http://schemas.microsoft.com/office/powerpoint/2010/main" val="39909796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6EF6AAB-5758-4104-BE15-D2ACA4543820}" type="slidenum">
              <a:rPr lang="en-IN" smtClean="0"/>
              <a:t>1</a:t>
            </a:fld>
            <a:endParaRPr lang="en-IN"/>
          </a:p>
        </p:txBody>
      </p:sp>
    </p:spTree>
    <p:extLst>
      <p:ext uri="{BB962C8B-B14F-4D97-AF65-F5344CB8AC3E}">
        <p14:creationId xmlns:p14="http://schemas.microsoft.com/office/powerpoint/2010/main" val="772151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6086712-B94F-4C04-B158-B0A5AD7710E7}" type="datetime1">
              <a:rPr lang="en-US" smtClean="0"/>
              <a:t>4/6/2023</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AA72C0-7447-42BB-983B-A6052F73938B}"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9EB886-C995-4B4D-B9AE-431E59915278}"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0ED60-8810-4FEA-9F35-6120D907AEBC}"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16AD4D-5097-4B52-87E8-E1AB65C58D4F}"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BFDA88-38B5-4AE6-BC10-8F4B6650B89B}" type="datetime1">
              <a:rPr lang="en-US" smtClean="0"/>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4E3BBE2-E4D4-40A1-8226-861EFF7BB880}" type="datetime1">
              <a:rPr lang="en-US" smtClean="0"/>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FC37E3-993E-49B7-8F26-6FA19B1C1689}" type="datetime1">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2A3157-B441-4C8A-BF98-95E950B15256}" type="datetime1">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93D87B-0B3E-4ED2-BFA2-CACE10B32E13}" type="datetime1">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A33777-8764-42FF-9E33-DFF2581E2471}" type="datetime1">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00D8AD-FFE7-4BF7-8142-130CB6E8D9E0}"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3F6CBF-08F7-44C7-BF24-7F05326FA0BC}" type="datetime1">
              <a:rPr lang="en-US" smtClean="0"/>
              <a:t>4/6/2023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F981B4-5368-47AA-AD26-97D8B02EB07B}" type="datetime1">
              <a:rPr lang="en-US" smtClean="0"/>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6C5EAA-C51E-41EA-97B5-507E1641EACE}" type="datetime1">
              <a:rPr lang="en-US" smtClean="0"/>
              <a:t>4/6/2023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4F04B8-5ABF-4F95-B5AC-0C89CE88B765}"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6987AC-313D-4689-A056-90A20A92F1B4}" type="datetime1">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6BEB472D-1935-4287-839B-0B57FF79419F}" type="datetime1">
              <a:rPr lang="en-US" smtClean="0"/>
              <a:t>4/6/2023</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05" y="205099"/>
            <a:ext cx="11468456" cy="3179455"/>
          </a:xfrm>
        </p:spPr>
        <p:txBody>
          <a:bodyPr>
            <a:noAutofit/>
          </a:bodyPr>
          <a:lstStyle/>
          <a:p>
            <a:r>
              <a:rPr lang="en-US" sz="2000" b="1" dirty="0" smtClean="0">
                <a:solidFill>
                  <a:srgbClr val="C00000"/>
                </a:solidFill>
                <a:latin typeface="Times New Roman" panose="02020603050405020304" pitchFamily="18" charset="0"/>
              </a:rPr>
              <a:t/>
            </a:r>
            <a:br>
              <a:rPr lang="en-US" sz="2000" b="1" dirty="0" smtClean="0">
                <a:solidFill>
                  <a:srgbClr val="C00000"/>
                </a:solidFill>
                <a:latin typeface="Times New Roman" panose="02020603050405020304" pitchFamily="18" charset="0"/>
              </a:rPr>
            </a:br>
            <a:r>
              <a:rPr lang="en-US" sz="2000" b="1" dirty="0" smtClean="0">
                <a:solidFill>
                  <a:srgbClr val="C00000"/>
                </a:solidFill>
                <a:latin typeface="Times New Roman" panose="02020603050405020304" pitchFamily="18" charset="0"/>
              </a:rPr>
              <a:t/>
            </a:r>
            <a:br>
              <a:rPr lang="en-US" sz="2000" b="1" dirty="0" smtClean="0">
                <a:solidFill>
                  <a:srgbClr val="C00000"/>
                </a:solidFill>
                <a:latin typeface="Times New Roman" panose="02020603050405020304" pitchFamily="18" charset="0"/>
              </a:rPr>
            </a:br>
            <a:r>
              <a:rPr lang="en-US" sz="2000" b="1" dirty="0" smtClean="0">
                <a:solidFill>
                  <a:srgbClr val="C00000"/>
                </a:solidFill>
                <a:latin typeface="Times New Roman" panose="02020603050405020304" pitchFamily="18" charset="0"/>
              </a:rPr>
              <a:t>      </a:t>
            </a:r>
            <a:br>
              <a:rPr lang="en-US" sz="2000" b="1" dirty="0" smtClean="0">
                <a:solidFill>
                  <a:srgbClr val="C00000"/>
                </a:solidFill>
                <a:latin typeface="Times New Roman" panose="02020603050405020304" pitchFamily="18" charset="0"/>
              </a:rPr>
            </a:br>
            <a:r>
              <a:rPr lang="en-US" sz="2000" b="1" dirty="0" smtClean="0">
                <a:solidFill>
                  <a:srgbClr val="C00000"/>
                </a:solidFill>
                <a:latin typeface="Times New Roman" panose="02020603050405020304" pitchFamily="18" charset="0"/>
              </a:rPr>
              <a:t/>
            </a:r>
            <a:br>
              <a:rPr lang="en-US" sz="2000" b="1" dirty="0" smtClean="0">
                <a:solidFill>
                  <a:srgbClr val="C00000"/>
                </a:solidFill>
                <a:latin typeface="Times New Roman" panose="02020603050405020304" pitchFamily="18" charset="0"/>
              </a:rPr>
            </a:br>
            <a:r>
              <a:rPr lang="en-US" sz="2000" b="1" dirty="0" smtClean="0">
                <a:solidFill>
                  <a:srgbClr val="C00000"/>
                </a:solidFill>
                <a:latin typeface="Times New Roman" panose="02020603050405020304" pitchFamily="18" charset="0"/>
              </a:rPr>
              <a:t/>
            </a:r>
            <a:br>
              <a:rPr lang="en-US" sz="2000" b="1" dirty="0" smtClean="0">
                <a:solidFill>
                  <a:srgbClr val="C00000"/>
                </a:solidFill>
                <a:latin typeface="Times New Roman" panose="02020603050405020304" pitchFamily="18" charset="0"/>
              </a:rPr>
            </a:br>
            <a:r>
              <a:rPr lang="en-US" sz="2000" b="1" dirty="0" smtClean="0">
                <a:solidFill>
                  <a:srgbClr val="C00000"/>
                </a:solidFill>
                <a:latin typeface="Times New Roman" panose="02020603050405020304" pitchFamily="18" charset="0"/>
              </a:rPr>
              <a:t/>
            </a:r>
            <a:br>
              <a:rPr lang="en-US" sz="2000" b="1" dirty="0" smtClean="0">
                <a:solidFill>
                  <a:srgbClr val="C00000"/>
                </a:solidFill>
                <a:latin typeface="Times New Roman" panose="02020603050405020304" pitchFamily="18" charset="0"/>
              </a:rPr>
            </a:br>
            <a:r>
              <a:rPr lang="en-US" sz="2000" b="1" dirty="0" smtClean="0">
                <a:solidFill>
                  <a:srgbClr val="C00000"/>
                </a:solidFill>
                <a:latin typeface="Times New Roman" panose="02020603050405020304" pitchFamily="18" charset="0"/>
              </a:rPr>
              <a:t>                             Department of Computer Science and Engineering </a:t>
            </a:r>
            <a:r>
              <a:rPr lang="en-IN" sz="3600" b="1" dirty="0" smtClean="0">
                <a:solidFill>
                  <a:srgbClr val="C00000"/>
                </a:solidFill>
              </a:rPr>
              <a:t/>
            </a:r>
            <a:br>
              <a:rPr lang="en-IN" sz="3600" b="1" dirty="0" smtClean="0">
                <a:solidFill>
                  <a:srgbClr val="C00000"/>
                </a:solidFill>
              </a:rPr>
            </a:br>
            <a:r>
              <a:rPr lang="en-IN" sz="3600" b="1" dirty="0" smtClean="0">
                <a:solidFill>
                  <a:srgbClr val="C00000"/>
                </a:solidFill>
              </a:rPr>
              <a:t>                </a:t>
            </a:r>
            <a:r>
              <a:rPr lang="en-IN" sz="2200" b="1" dirty="0" smtClean="0">
                <a:latin typeface="Times New Roman" panose="02020603050405020304" pitchFamily="18" charset="0"/>
                <a:cs typeface="Times New Roman" panose="02020603050405020304" pitchFamily="18" charset="0"/>
              </a:rPr>
              <a:t>BITCOIN HEIST RANSOMWARE ATTACK PREDICTION using </a:t>
            </a:r>
            <a:br>
              <a:rPr lang="en-IN" sz="2200" b="1" dirty="0" smtClean="0">
                <a:latin typeface="Times New Roman" panose="02020603050405020304" pitchFamily="18" charset="0"/>
                <a:cs typeface="Times New Roman" panose="02020603050405020304" pitchFamily="18" charset="0"/>
              </a:rPr>
            </a:br>
            <a:r>
              <a:rPr lang="en-IN" sz="2200" b="1" dirty="0" smtClean="0">
                <a:latin typeface="Times New Roman" panose="02020603050405020304" pitchFamily="18" charset="0"/>
                <a:cs typeface="Times New Roman" panose="02020603050405020304" pitchFamily="18" charset="0"/>
              </a:rPr>
              <a:t>                                                     Data Science Process</a:t>
            </a:r>
            <a:r>
              <a:rPr lang="en-IN" sz="2000" b="1" dirty="0" smtClean="0">
                <a:latin typeface="Times New Roman" panose="02020603050405020304" pitchFamily="18" charset="0"/>
                <a:cs typeface="Times New Roman" panose="02020603050405020304" pitchFamily="18" charset="0"/>
              </a:rPr>
              <a:t/>
            </a:r>
            <a:br>
              <a:rPr lang="en-IN" sz="2000" b="1" dirty="0" smtClean="0">
                <a:latin typeface="Times New Roman" panose="02020603050405020304" pitchFamily="18" charset="0"/>
                <a:cs typeface="Times New Roman" panose="02020603050405020304" pitchFamily="18" charset="0"/>
              </a:rPr>
            </a:br>
            <a:endParaRPr lang="en-IN" sz="2000" dirty="0"/>
          </a:p>
        </p:txBody>
      </p:sp>
      <p:sp>
        <p:nvSpPr>
          <p:cNvPr id="3" name="Content Placeholder 2"/>
          <p:cNvSpPr>
            <a:spLocks noGrp="1"/>
          </p:cNvSpPr>
          <p:nvPr>
            <p:ph sz="quarter" idx="13"/>
          </p:nvPr>
        </p:nvSpPr>
        <p:spPr>
          <a:xfrm>
            <a:off x="899446" y="3006072"/>
            <a:ext cx="10500958" cy="2847797"/>
          </a:xfrm>
        </p:spPr>
        <p:txBody>
          <a:bodyPr>
            <a:normAutofit/>
          </a:bodyPr>
          <a:lstStyle/>
          <a:p>
            <a:pPr marL="0" indent="0" algn="ctr">
              <a:lnSpc>
                <a:spcPct val="90000"/>
              </a:lnSpc>
              <a:spcBef>
                <a:spcPct val="0"/>
              </a:spcBef>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endParaRPr lang="en-US" sz="19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17ACA5B2-7494-70D8-175E-1A0009147C93}"/>
              </a:ext>
            </a:extLst>
          </p:cNvPr>
          <p:cNvPicPr>
            <a:picLocks noChangeAspect="1"/>
          </p:cNvPicPr>
          <p:nvPr/>
        </p:nvPicPr>
        <p:blipFill>
          <a:blip r:embed="rId3"/>
          <a:stretch>
            <a:fillRect/>
          </a:stretch>
        </p:blipFill>
        <p:spPr>
          <a:xfrm>
            <a:off x="2315909" y="83008"/>
            <a:ext cx="7267643" cy="1522578"/>
          </a:xfrm>
          <a:prstGeom prst="rect">
            <a:avLst/>
          </a:prstGeom>
        </p:spPr>
      </p:pic>
      <p:pic>
        <p:nvPicPr>
          <p:cNvPr id="5" name="Picture 4">
            <a:extLst>
              <a:ext uri="{FF2B5EF4-FFF2-40B4-BE49-F238E27FC236}">
                <a16:creationId xmlns="" xmlns:a16="http://schemas.microsoft.com/office/drawing/2014/main" id="{1017383E-C6FC-49E7-A521-82BA6750D5ED}"/>
              </a:ext>
            </a:extLst>
          </p:cNvPr>
          <p:cNvPicPr>
            <a:picLocks noChangeAspect="1"/>
          </p:cNvPicPr>
          <p:nvPr/>
        </p:nvPicPr>
        <p:blipFill>
          <a:blip r:embed="rId4"/>
          <a:stretch>
            <a:fillRect/>
          </a:stretch>
        </p:blipFill>
        <p:spPr>
          <a:xfrm>
            <a:off x="538385" y="91554"/>
            <a:ext cx="1777525" cy="1514032"/>
          </a:xfrm>
          <a:prstGeom prst="rect">
            <a:avLst/>
          </a:prstGeom>
        </p:spPr>
      </p:pic>
      <p:pic>
        <p:nvPicPr>
          <p:cNvPr id="6" name="Picture 8" descr="Anna University - Wikipedia">
            <a:extLst>
              <a:ext uri="{FF2B5EF4-FFF2-40B4-BE49-F238E27FC236}">
                <a16:creationId xmlns="" xmlns:a16="http://schemas.microsoft.com/office/drawing/2014/main" id="{D6A094F9-77C3-45C3-9A48-8D52C03CE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3553" y="91554"/>
            <a:ext cx="1573540" cy="15140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674691" y="3006072"/>
            <a:ext cx="3802878" cy="2114425"/>
          </a:xfrm>
          <a:prstGeom prst="rect">
            <a:avLst/>
          </a:prstGeom>
          <a:noFill/>
        </p:spPr>
        <p:txBody>
          <a:bodyPr wrap="square" rtlCol="0">
            <a:spAutoFit/>
          </a:bodyPr>
          <a:lstStyle/>
          <a:p>
            <a:pPr algn="ctr">
              <a:lnSpc>
                <a:spcPct val="90000"/>
              </a:lnSpc>
              <a:spcBef>
                <a:spcPct val="0"/>
              </a:spcBef>
            </a:pPr>
            <a:r>
              <a:rPr lang="en-US" b="1" dirty="0">
                <a:solidFill>
                  <a:schemeClr val="accent1"/>
                </a:solidFill>
                <a:latin typeface="Times New Roman" panose="02020603050405020304" pitchFamily="18" charset="0"/>
                <a:cs typeface="Times New Roman" panose="02020603050405020304" pitchFamily="18" charset="0"/>
              </a:rPr>
              <a:t>BATCH:</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A3</a:t>
            </a:r>
          </a:p>
          <a:p>
            <a:pPr algn="ctr">
              <a:lnSpc>
                <a:spcPct val="90000"/>
              </a:lnSpc>
              <a:spcBef>
                <a:spcPct val="0"/>
              </a:spcBef>
            </a:pP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Harshavarthini</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R : </a:t>
            </a:r>
            <a:r>
              <a:rPr lang="en-US" b="1" dirty="0">
                <a:latin typeface="Times New Roman" panose="02020603050405020304" pitchFamily="18" charset="0"/>
                <a:cs typeface="Times New Roman" panose="02020603050405020304" pitchFamily="18" charset="0"/>
              </a:rPr>
              <a:t>211419104097                                      </a:t>
            </a:r>
          </a:p>
          <a:p>
            <a:pPr algn="ctr">
              <a:lnSpc>
                <a:spcPct val="90000"/>
              </a:lnSpc>
              <a:spcBef>
                <a:spcPct val="0"/>
              </a:spcBef>
            </a:pP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Isabella </a:t>
            </a:r>
            <a:r>
              <a:rPr lang="en-US" b="1" dirty="0">
                <a:latin typeface="Times New Roman" panose="02020603050405020304" pitchFamily="18" charset="0"/>
                <a:cs typeface="Times New Roman" panose="02020603050405020304" pitchFamily="18" charset="0"/>
              </a:rPr>
              <a:t>Mary J   </a:t>
            </a:r>
            <a:r>
              <a:rPr lang="en-US" b="1" dirty="0" smtClean="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211419104106                                       </a:t>
            </a:r>
          </a:p>
          <a:p>
            <a:pPr algn="ctr">
              <a:lnSpc>
                <a:spcPct val="90000"/>
              </a:lnSpc>
              <a:spcBef>
                <a:spcPct val="0"/>
              </a:spcBef>
            </a:pP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Muthupriya</a:t>
            </a:r>
            <a:r>
              <a:rPr lang="en-US" b="1" dirty="0">
                <a:latin typeface="Times New Roman" panose="02020603050405020304" pitchFamily="18" charset="0"/>
                <a:cs typeface="Times New Roman" panose="02020603050405020304" pitchFamily="18" charset="0"/>
              </a:rPr>
              <a:t> M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211419104172</a:t>
            </a:r>
          </a:p>
          <a:p>
            <a:endParaRPr lang="en-IN" dirty="0"/>
          </a:p>
        </p:txBody>
      </p:sp>
      <p:sp>
        <p:nvSpPr>
          <p:cNvPr id="8" name="TextBox 7"/>
          <p:cNvSpPr txBox="1"/>
          <p:nvPr/>
        </p:nvSpPr>
        <p:spPr>
          <a:xfrm>
            <a:off x="401653" y="4917379"/>
            <a:ext cx="3996228" cy="646331"/>
          </a:xfrm>
          <a:prstGeom prst="rect">
            <a:avLst/>
          </a:prstGeom>
          <a:noFill/>
        </p:spPr>
        <p:txBody>
          <a:bodyPr wrap="square" rtlCol="0">
            <a:spAutoFit/>
          </a:bodyPr>
          <a:lstStyle/>
          <a:p>
            <a:r>
              <a:rPr lang="en-US" b="1" dirty="0">
                <a:solidFill>
                  <a:schemeClr val="accent1"/>
                </a:solidFill>
                <a:latin typeface="Times New Roman" panose="02020603050405020304" pitchFamily="18" charset="0"/>
                <a:cs typeface="Times New Roman" panose="02020603050405020304" pitchFamily="18" charset="0"/>
              </a:rPr>
              <a:t>GUIDE: </a:t>
            </a:r>
            <a:r>
              <a:rPr lang="en-US" b="1" dirty="0">
                <a:latin typeface="Times New Roman" panose="02020603050405020304" pitchFamily="18" charset="0"/>
                <a:cs typeface="Times New Roman" panose="02020603050405020304" pitchFamily="18" charset="0"/>
              </a:rPr>
              <a:t>Dr.T.Jackulin,M.E.,</a:t>
            </a:r>
            <a:r>
              <a:rPr lang="en-US" b="1" dirty="0" err="1">
                <a:latin typeface="Times New Roman" panose="02020603050405020304" pitchFamily="18" charset="0"/>
                <a:cs typeface="Times New Roman" panose="02020603050405020304" pitchFamily="18" charset="0"/>
              </a:rPr>
              <a:t>Ph.D</a:t>
            </a:r>
            <a:r>
              <a:rPr lang="en-US" b="1" dirty="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                Associate </a:t>
            </a:r>
            <a:r>
              <a:rPr lang="en-US" b="1" dirty="0">
                <a:latin typeface="Times New Roman" panose="02020603050405020304" pitchFamily="18" charset="0"/>
                <a:cs typeface="Times New Roman" panose="02020603050405020304" pitchFamily="18" charset="0"/>
              </a:rPr>
              <a:t>Professor</a:t>
            </a:r>
            <a:endParaRPr lang="en-IN" dirty="0"/>
          </a:p>
        </p:txBody>
      </p:sp>
      <p:sp>
        <p:nvSpPr>
          <p:cNvPr id="9" name="TextBox 8"/>
          <p:cNvSpPr txBox="1"/>
          <p:nvPr/>
        </p:nvSpPr>
        <p:spPr>
          <a:xfrm>
            <a:off x="6016239" y="4917379"/>
            <a:ext cx="6024787" cy="923330"/>
          </a:xfrm>
          <a:prstGeom prst="rect">
            <a:avLst/>
          </a:prstGeom>
          <a:noFill/>
        </p:spPr>
        <p:txBody>
          <a:bodyPr wrap="square" rtlCol="0">
            <a:spAutoFit/>
          </a:bodyPr>
          <a:lstStyle/>
          <a:p>
            <a:r>
              <a:rPr lang="en-US" b="1" dirty="0" smtClean="0">
                <a:solidFill>
                  <a:schemeClr val="accent1"/>
                </a:solidFill>
                <a:latin typeface="Times New Roman" panose="02020603050405020304" pitchFamily="18" charset="0"/>
                <a:cs typeface="Times New Roman" panose="02020603050405020304" pitchFamily="18" charset="0"/>
              </a:rPr>
              <a:t>CO-ORDINATOR: </a:t>
            </a:r>
            <a:r>
              <a:rPr lang="en-US" b="1" dirty="0" err="1" smtClean="0">
                <a:latin typeface="Times New Roman" panose="02020603050405020304" pitchFamily="18" charset="0"/>
                <a:cs typeface="Times New Roman" panose="02020603050405020304" pitchFamily="18" charset="0"/>
              </a:rPr>
              <a:t>Dr.Kavitha</a:t>
            </a:r>
            <a:r>
              <a:rPr lang="en-US" b="1" dirty="0" smtClean="0">
                <a:latin typeface="Times New Roman" panose="02020603050405020304" pitchFamily="18" charset="0"/>
                <a:cs typeface="Times New Roman" panose="02020603050405020304" pitchFamily="18" charset="0"/>
              </a:rPr>
              <a:t> Subramani,M.E</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Ph.D</a:t>
            </a:r>
            <a:r>
              <a:rPr lang="en-US" b="1"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Supervisor</a:t>
            </a:r>
            <a:endParaRPr lang="en-IN" dirty="0"/>
          </a:p>
          <a:p>
            <a:endParaRPr lang="en-IN" dirty="0"/>
          </a:p>
        </p:txBody>
      </p:sp>
    </p:spTree>
    <p:extLst>
      <p:ext uri="{BB962C8B-B14F-4D97-AF65-F5344CB8AC3E}">
        <p14:creationId xmlns:p14="http://schemas.microsoft.com/office/powerpoint/2010/main" val="14974048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1507466181"/>
              </p:ext>
            </p:extLst>
          </p:nvPr>
        </p:nvGraphicFramePr>
        <p:xfrm>
          <a:off x="350377" y="179458"/>
          <a:ext cx="11049712" cy="5394960"/>
        </p:xfrm>
        <a:graphic>
          <a:graphicData uri="http://schemas.openxmlformats.org/drawingml/2006/table">
            <a:tbl>
              <a:tblPr firstRow="1" bandRow="1">
                <a:tableStyleId>{5C22544A-7EE6-4342-B048-85BDC9FD1C3A}</a:tableStyleId>
              </a:tblPr>
              <a:tblGrid>
                <a:gridCol w="921644">
                  <a:extLst>
                    <a:ext uri="{9D8B030D-6E8A-4147-A177-3AD203B41FA5}">
                      <a16:colId xmlns:a16="http://schemas.microsoft.com/office/drawing/2014/main" xmlns="" val="20000"/>
                    </a:ext>
                  </a:extLst>
                </a:gridCol>
                <a:gridCol w="1001788">
                  <a:extLst>
                    <a:ext uri="{9D8B030D-6E8A-4147-A177-3AD203B41FA5}">
                      <a16:colId xmlns:a16="http://schemas.microsoft.com/office/drawing/2014/main" xmlns="" val="20001"/>
                    </a:ext>
                  </a:extLst>
                </a:gridCol>
                <a:gridCol w="1793199">
                  <a:extLst>
                    <a:ext uri="{9D8B030D-6E8A-4147-A177-3AD203B41FA5}">
                      <a16:colId xmlns:a16="http://schemas.microsoft.com/office/drawing/2014/main" xmlns="" val="20002"/>
                    </a:ext>
                  </a:extLst>
                </a:gridCol>
                <a:gridCol w="2786719">
                  <a:extLst>
                    <a:ext uri="{9D8B030D-6E8A-4147-A177-3AD203B41FA5}">
                      <a16:colId xmlns:a16="http://schemas.microsoft.com/office/drawing/2014/main" xmlns="" val="20004"/>
                    </a:ext>
                  </a:extLst>
                </a:gridCol>
                <a:gridCol w="2703076">
                  <a:extLst>
                    <a:ext uri="{9D8B030D-6E8A-4147-A177-3AD203B41FA5}">
                      <a16:colId xmlns:a16="http://schemas.microsoft.com/office/drawing/2014/main" xmlns="" val="20005"/>
                    </a:ext>
                  </a:extLst>
                </a:gridCol>
                <a:gridCol w="1843286">
                  <a:extLst>
                    <a:ext uri="{9D8B030D-6E8A-4147-A177-3AD203B41FA5}">
                      <a16:colId xmlns:a16="http://schemas.microsoft.com/office/drawing/2014/main" xmlns="" val="20006"/>
                    </a:ext>
                  </a:extLst>
                </a:gridCol>
              </a:tblGrid>
              <a:tr h="562955">
                <a:tc>
                  <a:txBody>
                    <a:bodyPr/>
                    <a:lstStyle/>
                    <a:p>
                      <a:r>
                        <a:rPr lang="en-US"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PAPER DETAILS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FUTURE</a:t>
                      </a:r>
                      <a:r>
                        <a:rPr lang="en-IN" baseline="0" dirty="0">
                          <a:latin typeface="Times New Roman" panose="02020603050405020304" pitchFamily="18" charset="0"/>
                          <a:cs typeface="Times New Roman" panose="02020603050405020304" pitchFamily="18" charset="0"/>
                        </a:rPr>
                        <a:t> SCOPE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4479067">
                <a:tc>
                  <a:txBody>
                    <a:bodyPr/>
                    <a:lstStyle/>
                    <a:p>
                      <a:r>
                        <a:rPr lang="en-US" dirty="0">
                          <a:latin typeface="Times New Roman" panose="02020603050405020304" pitchFamily="18" charset="0"/>
                          <a:cs typeface="Times New Roman" panose="02020603050405020304" pitchFamily="18" charset="0"/>
                        </a:rPr>
                        <a:t>6</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2021</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Sabira</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Karim,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Shemitha</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PA</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A Survey on Detection and Classification of </a:t>
                      </a: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Bitcoin</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Transactions</a:t>
                      </a:r>
                      <a:endParaRPr lang="en-IN" b="1"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Volume</a:t>
                      </a:r>
                      <a:r>
                        <a:rPr lang="en-IN" dirty="0">
                          <a:latin typeface="Times New Roman" panose="02020603050405020304" pitchFamily="18" charset="0"/>
                          <a:cs typeface="Times New Roman" panose="02020603050405020304" pitchFamily="18" charset="0"/>
                        </a:rPr>
                        <a:t>: 07</a:t>
                      </a:r>
                    </a:p>
                    <a:p>
                      <a:r>
                        <a:rPr lang="en-IN" dirty="0">
                          <a:latin typeface="Times New Roman" panose="02020603050405020304" pitchFamily="18" charset="0"/>
                          <a:cs typeface="Times New Roman" panose="02020603050405020304" pitchFamily="18" charset="0"/>
                        </a:rPr>
                        <a:t>Issued</a:t>
                      </a:r>
                      <a:r>
                        <a:rPr lang="en-IN" baseline="0" dirty="0">
                          <a:latin typeface="Times New Roman" panose="02020603050405020304" pitchFamily="18" charset="0"/>
                          <a:cs typeface="Times New Roman" panose="02020603050405020304" pitchFamily="18" charset="0"/>
                        </a:rPr>
                        <a:t> on: </a:t>
                      </a:r>
                      <a:r>
                        <a:rPr lang="en-IN" baseline="0" dirty="0" smtClean="0">
                          <a:latin typeface="Times New Roman" panose="02020603050405020304" pitchFamily="18" charset="0"/>
                          <a:cs typeface="Times New Roman" panose="02020603050405020304" pitchFamily="18" charset="0"/>
                        </a:rPr>
                        <a:t>03</a:t>
                      </a:r>
                      <a:r>
                        <a:rPr lang="en-IN" baseline="0" dirty="0">
                          <a:latin typeface="Times New Roman" panose="02020603050405020304" pitchFamily="18" charset="0"/>
                          <a:cs typeface="Times New Roman" panose="02020603050405020304" pitchFamily="18" charset="0"/>
                        </a:rPr>
                        <a:t>, 2021</a:t>
                      </a:r>
                    </a:p>
                    <a:p>
                      <a:r>
                        <a:rPr lang="en-IN" baseline="0" dirty="0">
                          <a:latin typeface="Times New Roman" panose="02020603050405020304" pitchFamily="18" charset="0"/>
                          <a:cs typeface="Times New Roman" panose="02020603050405020304" pitchFamily="18" charset="0"/>
                        </a:rPr>
                        <a:t>Journal: IJARIIE-ISSN(O)-2395-4396</a:t>
                      </a:r>
                    </a:p>
                    <a:p>
                      <a:r>
                        <a:rPr lang="en-IN" baseline="0" dirty="0">
                          <a:latin typeface="Times New Roman" panose="02020603050405020304" pitchFamily="18" charset="0"/>
                          <a:cs typeface="Times New Roman" panose="02020603050405020304" pitchFamily="18" charset="0"/>
                        </a:rPr>
                        <a:t>(</a:t>
                      </a:r>
                      <a:r>
                        <a:rPr lang="en-US" sz="1800" b="0" i="0" kern="1200" dirty="0">
                          <a:solidFill>
                            <a:schemeClr val="dk1"/>
                          </a:solidFill>
                          <a:effectLst/>
                          <a:latin typeface="+mn-lt"/>
                          <a:ea typeface="+mn-ea"/>
                          <a:cs typeface="+mn-cs"/>
                        </a:rPr>
                        <a: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International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Journal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of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Advance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R</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esearch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and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Innovative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deas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in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Education</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t>
                      </a:r>
                    </a:p>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Methodology: </a:t>
                      </a:r>
                    </a:p>
                    <a:p>
                      <a:r>
                        <a:rPr lang="en-IN" dirty="0" smtClean="0">
                          <a:latin typeface="Times New Roman" panose="02020603050405020304" pitchFamily="18" charset="0"/>
                          <a:cs typeface="Times New Roman" panose="02020603050405020304" pitchFamily="18" charset="0"/>
                        </a:rPr>
                        <a:t>Random </a:t>
                      </a:r>
                      <a:r>
                        <a:rPr lang="en-IN" dirty="0">
                          <a:latin typeface="Times New Roman" panose="02020603050405020304" pitchFamily="18" charset="0"/>
                          <a:cs typeface="Times New Roman" panose="02020603050405020304" pitchFamily="18" charset="0"/>
                        </a:rPr>
                        <a:t>Forest </a:t>
                      </a:r>
                      <a:r>
                        <a:rPr lang="en-IN" dirty="0" smtClean="0">
                          <a:latin typeface="Times New Roman" panose="02020603050405020304" pitchFamily="18" charset="0"/>
                          <a:cs typeface="Times New Roman" panose="02020603050405020304" pitchFamily="18" charset="0"/>
                        </a:rPr>
                        <a:t>Algorithm,  </a:t>
                      </a:r>
                      <a:endParaRPr lang="en-IN" dirty="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k-Nearest </a:t>
                      </a:r>
                      <a:r>
                        <a:rPr lang="en-IN" dirty="0">
                          <a:latin typeface="Times New Roman" panose="02020603050405020304" pitchFamily="18" charset="0"/>
                          <a:cs typeface="Times New Roman" panose="02020603050405020304" pitchFamily="18" charset="0"/>
                        </a:rPr>
                        <a:t>N</a:t>
                      </a:r>
                      <a:r>
                        <a:rPr lang="en-IN" dirty="0" smtClean="0">
                          <a:latin typeface="Times New Roman" panose="02020603050405020304" pitchFamily="18" charset="0"/>
                          <a:cs typeface="Times New Roman" panose="02020603050405020304" pitchFamily="18" charset="0"/>
                        </a:rPr>
                        <a:t>eighbour </a:t>
                      </a:r>
                    </a:p>
                    <a:p>
                      <a:r>
                        <a:rPr lang="en-IN" dirty="0" smtClean="0">
                          <a:latin typeface="Times New Roman" panose="02020603050405020304" pitchFamily="18" charset="0"/>
                          <a:cs typeface="Times New Roman" panose="02020603050405020304" pitchFamily="18" charset="0"/>
                        </a:rPr>
                        <a:t>(k-NN</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Algorithm</a:t>
                      </a:r>
                    </a:p>
                    <a:p>
                      <a:r>
                        <a:rPr lang="en-IN" dirty="0" smtClean="0">
                          <a:latin typeface="Times New Roman" panose="02020603050405020304" pitchFamily="18" charset="0"/>
                          <a:cs typeface="Times New Roman" panose="02020603050405020304" pitchFamily="18" charset="0"/>
                        </a:rPr>
                        <a:t>Accuracy: 90.32%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Merits: This </a:t>
                      </a:r>
                      <a:r>
                        <a:rPr lang="en-US" dirty="0">
                          <a:latin typeface="Times New Roman" panose="02020603050405020304" pitchFamily="18" charset="0"/>
                          <a:cs typeface="Times New Roman" panose="02020603050405020304" pitchFamily="18" charset="0"/>
                        </a:rPr>
                        <a:t>paper investigates the many effects of various supervised machine learning approaches for effective identification of </a:t>
                      </a:r>
                      <a:r>
                        <a:rPr lang="en-US" dirty="0" err="1">
                          <a:latin typeface="Times New Roman" panose="02020603050405020304" pitchFamily="18" charset="0"/>
                          <a:cs typeface="Times New Roman" panose="02020603050405020304" pitchFamily="18" charset="0"/>
                        </a:rPr>
                        <a:t>b</a:t>
                      </a:r>
                      <a:r>
                        <a:rPr lang="en-US" dirty="0" err="1" smtClean="0">
                          <a:latin typeface="Times New Roman" panose="02020603050405020304" pitchFamily="18" charset="0"/>
                          <a:cs typeface="Times New Roman" panose="02020603050405020304" pitchFamily="18" charset="0"/>
                        </a:rPr>
                        <a:t>itcoin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payments </a:t>
                      </a:r>
                      <a:r>
                        <a:rPr lang="en-US" dirty="0" smtClean="0">
                          <a:latin typeface="Times New Roman" panose="02020603050405020304" pitchFamily="18" charset="0"/>
                          <a:cs typeface="Times New Roman" panose="02020603050405020304" pitchFamily="18" charset="0"/>
                        </a:rPr>
                        <a:t>for </a:t>
                      </a:r>
                      <a:r>
                        <a:rPr lang="en-US" dirty="0" err="1" smtClean="0">
                          <a:latin typeface="Times New Roman" panose="02020603050405020304" pitchFamily="18" charset="0"/>
                          <a:cs typeface="Times New Roman" panose="02020603050405020304" pitchFamily="18" charset="0"/>
                        </a:rPr>
                        <a:t>ransomware</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perpetuators</a:t>
                      </a:r>
                      <a:r>
                        <a:rPr lang="en-US" dirty="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Demerits: The </a:t>
                      </a:r>
                      <a:r>
                        <a:rPr lang="en-US" dirty="0">
                          <a:latin typeface="Times New Roman" panose="02020603050405020304" pitchFamily="18" charset="0"/>
                          <a:cs typeface="Times New Roman" panose="02020603050405020304" pitchFamily="18" charset="0"/>
                        </a:rPr>
                        <a:t>findings of the algorithms want any exploration on the datasets having extreme category imbalances also.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Future work may be done to validate the results on more </a:t>
                      </a:r>
                      <a:r>
                        <a:rPr lang="en-US" dirty="0" smtClean="0">
                          <a:latin typeface="Times New Roman" panose="02020603050405020304" pitchFamily="18" charset="0"/>
                          <a:cs typeface="Times New Roman" panose="02020603050405020304" pitchFamily="18" charset="0"/>
                        </a:rPr>
                        <a:t>modern </a:t>
                      </a:r>
                      <a:r>
                        <a:rPr lang="en-US" dirty="0">
                          <a:latin typeface="Times New Roman" panose="02020603050405020304" pitchFamily="18" charset="0"/>
                          <a:cs typeface="Times New Roman" panose="02020603050405020304" pitchFamily="18" charset="0"/>
                        </a:rPr>
                        <a:t>spurious </a:t>
                      </a:r>
                      <a:r>
                        <a:rPr lang="en-US" dirty="0" err="1">
                          <a:latin typeface="Times New Roman" panose="02020603050405020304" pitchFamily="18" charset="0"/>
                          <a:cs typeface="Times New Roman" panose="02020603050405020304" pitchFamily="18" charset="0"/>
                        </a:rPr>
                        <a:t>bitcoin</a:t>
                      </a:r>
                      <a:r>
                        <a:rPr lang="en-US" dirty="0">
                          <a:latin typeface="Times New Roman" panose="02020603050405020304" pitchFamily="18" charset="0"/>
                          <a:cs typeface="Times New Roman" panose="02020603050405020304" pitchFamily="18" charset="0"/>
                        </a:rPr>
                        <a:t> transactions involving crime like </a:t>
                      </a:r>
                      <a:r>
                        <a:rPr lang="en-US" dirty="0" err="1">
                          <a:latin typeface="Times New Roman" panose="02020603050405020304" pitchFamily="18" charset="0"/>
                          <a:cs typeface="Times New Roman" panose="02020603050405020304" pitchFamily="18" charset="0"/>
                        </a:rPr>
                        <a:t>ransomware</a:t>
                      </a:r>
                      <a:r>
                        <a:rPr lang="en-US" dirty="0">
                          <a:latin typeface="Times New Roman" panose="02020603050405020304" pitchFamily="18" charset="0"/>
                          <a:cs typeface="Times New Roman" panose="02020603050405020304" pitchFamily="18" charset="0"/>
                        </a:rPr>
                        <a:t> payments and cash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launder</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071487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4285793209"/>
              </p:ext>
            </p:extLst>
          </p:nvPr>
        </p:nvGraphicFramePr>
        <p:xfrm>
          <a:off x="358923" y="333286"/>
          <a:ext cx="11066804" cy="5120792"/>
        </p:xfrm>
        <a:graphic>
          <a:graphicData uri="http://schemas.openxmlformats.org/drawingml/2006/table">
            <a:tbl>
              <a:tblPr firstRow="1" bandRow="1">
                <a:tableStyleId>{5C22544A-7EE6-4342-B048-85BDC9FD1C3A}</a:tableStyleId>
              </a:tblPr>
              <a:tblGrid>
                <a:gridCol w="842803">
                  <a:extLst>
                    <a:ext uri="{9D8B030D-6E8A-4147-A177-3AD203B41FA5}">
                      <a16:colId xmlns:a16="http://schemas.microsoft.com/office/drawing/2014/main" xmlns="" val="20000"/>
                    </a:ext>
                  </a:extLst>
                </a:gridCol>
                <a:gridCol w="1093637">
                  <a:extLst>
                    <a:ext uri="{9D8B030D-6E8A-4147-A177-3AD203B41FA5}">
                      <a16:colId xmlns:a16="http://schemas.microsoft.com/office/drawing/2014/main" xmlns="" val="20001"/>
                    </a:ext>
                  </a:extLst>
                </a:gridCol>
                <a:gridCol w="1755839">
                  <a:extLst>
                    <a:ext uri="{9D8B030D-6E8A-4147-A177-3AD203B41FA5}">
                      <a16:colId xmlns:a16="http://schemas.microsoft.com/office/drawing/2014/main" xmlns="" val="20002"/>
                    </a:ext>
                  </a:extLst>
                </a:gridCol>
                <a:gridCol w="2739109">
                  <a:extLst>
                    <a:ext uri="{9D8B030D-6E8A-4147-A177-3AD203B41FA5}">
                      <a16:colId xmlns:a16="http://schemas.microsoft.com/office/drawing/2014/main" xmlns="" val="20004"/>
                    </a:ext>
                  </a:extLst>
                </a:gridCol>
                <a:gridCol w="2709010">
                  <a:extLst>
                    <a:ext uri="{9D8B030D-6E8A-4147-A177-3AD203B41FA5}">
                      <a16:colId xmlns:a16="http://schemas.microsoft.com/office/drawing/2014/main" xmlns="" val="20005"/>
                    </a:ext>
                  </a:extLst>
                </a:gridCol>
                <a:gridCol w="1926406">
                  <a:extLst>
                    <a:ext uri="{9D8B030D-6E8A-4147-A177-3AD203B41FA5}">
                      <a16:colId xmlns:a16="http://schemas.microsoft.com/office/drawing/2014/main" xmlns="" val="20006"/>
                    </a:ext>
                  </a:extLst>
                </a:gridCol>
              </a:tblGrid>
              <a:tr h="504202">
                <a:tc>
                  <a:txBody>
                    <a:bodyPr/>
                    <a:lstStyle/>
                    <a:p>
                      <a:r>
                        <a:rPr lang="en-US"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PAPER DETAILS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FUTURE</a:t>
                      </a:r>
                      <a:r>
                        <a:rPr lang="en-IN" baseline="0" dirty="0">
                          <a:latin typeface="Times New Roman" panose="02020603050405020304" pitchFamily="18" charset="0"/>
                          <a:cs typeface="Times New Roman" panose="02020603050405020304" pitchFamily="18" charset="0"/>
                        </a:rPr>
                        <a:t> SCOPE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4480712">
                <a:tc>
                  <a:txBody>
                    <a:bodyPr/>
                    <a:lstStyle/>
                    <a:p>
                      <a:r>
                        <a:rPr lang="en-US" dirty="0">
                          <a:latin typeface="Times New Roman" panose="02020603050405020304" pitchFamily="18" charset="0"/>
                          <a:cs typeface="Times New Roman" panose="02020603050405020304" pitchFamily="18" charset="0"/>
                        </a:rPr>
                        <a:t>7</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2021</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Vytarani</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Mathane</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endParaRPr lang="en-US" sz="1800" kern="1200" dirty="0" smtClean="0">
                        <a:solidFill>
                          <a:schemeClr val="dk1"/>
                        </a:solidFill>
                        <a:effectLst/>
                        <a:latin typeface="Times New Roman" panose="02020603050405020304" pitchFamily="18" charset="0"/>
                        <a:ea typeface="+mn-ea"/>
                        <a:cs typeface="Times New Roman" panose="02020603050405020304" pitchFamily="18" charset="0"/>
                      </a:endParaRPr>
                    </a:p>
                    <a:p>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P.V</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Lakshmi</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Predictive Analysis of </a:t>
                      </a: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Attacks using Context-aware AI in </a:t>
                      </a: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IoT</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Systems</a:t>
                      </a:r>
                      <a:endParaRPr lang="en-IN" b="1"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Volume</a:t>
                      </a:r>
                      <a:r>
                        <a:rPr lang="en-IN" dirty="0">
                          <a:latin typeface="Times New Roman" panose="02020603050405020304" pitchFamily="18" charset="0"/>
                          <a:cs typeface="Times New Roman" panose="02020603050405020304" pitchFamily="18" charset="0"/>
                        </a:rPr>
                        <a:t>: 12</a:t>
                      </a:r>
                    </a:p>
                    <a:p>
                      <a:r>
                        <a:rPr lang="en-IN" dirty="0">
                          <a:latin typeface="Times New Roman" panose="02020603050405020304" pitchFamily="18" charset="0"/>
                          <a:cs typeface="Times New Roman" panose="02020603050405020304" pitchFamily="18" charset="0"/>
                        </a:rPr>
                        <a:t>Issued on: </a:t>
                      </a:r>
                      <a:r>
                        <a:rPr lang="en-IN" dirty="0" smtClean="0">
                          <a:latin typeface="Times New Roman" panose="02020603050405020304" pitchFamily="18" charset="0"/>
                          <a:cs typeface="Times New Roman" panose="02020603050405020304" pitchFamily="18" charset="0"/>
                        </a:rPr>
                        <a:t>04</a:t>
                      </a:r>
                      <a:r>
                        <a:rPr lang="en-IN" dirty="0">
                          <a:latin typeface="Times New Roman" panose="02020603050405020304" pitchFamily="18" charset="0"/>
                          <a:cs typeface="Times New Roman" panose="02020603050405020304" pitchFamily="18" charset="0"/>
                        </a:rPr>
                        <a:t>, 2021</a:t>
                      </a:r>
                    </a:p>
                    <a:p>
                      <a:r>
                        <a:rPr lang="en-IN" dirty="0">
                          <a:latin typeface="Times New Roman" panose="02020603050405020304" pitchFamily="18" charset="0"/>
                          <a:cs typeface="Times New Roman" panose="02020603050405020304" pitchFamily="18" charset="0"/>
                        </a:rPr>
                        <a:t>Journal: </a:t>
                      </a:r>
                      <a:r>
                        <a:rPr lang="en-US" dirty="0">
                          <a:latin typeface="Times New Roman" panose="02020603050405020304" pitchFamily="18" charset="0"/>
                          <a:cs typeface="Times New Roman" panose="02020603050405020304" pitchFamily="18" charset="0"/>
                        </a:rPr>
                        <a:t>International Journal of Advanced Computer Science and Applications(IJACSA)</a:t>
                      </a:r>
                    </a:p>
                    <a:p>
                      <a:r>
                        <a:rPr lang="en-US" dirty="0">
                          <a:latin typeface="Times New Roman" panose="02020603050405020304" pitchFamily="18" charset="0"/>
                          <a:cs typeface="Times New Roman" panose="02020603050405020304" pitchFamily="18" charset="0"/>
                        </a:rPr>
                        <a:t>Methodology:</a:t>
                      </a:r>
                      <a:r>
                        <a:rPr lang="en-US" baseline="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Support Vector Machine </a:t>
                      </a:r>
                      <a:r>
                        <a:rPr lang="en-IN" dirty="0" smtClean="0">
                          <a:latin typeface="Times New Roman" panose="02020603050405020304" pitchFamily="18" charset="0"/>
                          <a:cs typeface="Times New Roman" panose="02020603050405020304" pitchFamily="18" charset="0"/>
                        </a:rPr>
                        <a:t>Algorithm</a:t>
                      </a:r>
                    </a:p>
                    <a:p>
                      <a:r>
                        <a:rPr lang="en-IN" dirty="0" smtClean="0">
                          <a:latin typeface="Times New Roman" panose="02020603050405020304" pitchFamily="18" charset="0"/>
                          <a:cs typeface="Times New Roman" panose="02020603050405020304" pitchFamily="18" charset="0"/>
                        </a:rPr>
                        <a:t>Accuracy: 60%</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Merits:</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Deployment </a:t>
                      </a:r>
                      <a:r>
                        <a:rPr lang="en-US" dirty="0">
                          <a:latin typeface="Times New Roman" panose="02020603050405020304" pitchFamily="18" charset="0"/>
                          <a:cs typeface="Times New Roman" panose="02020603050405020304" pitchFamily="18" charset="0"/>
                        </a:rPr>
                        <a:t>paths to build predictive models for determining the probability </a:t>
                      </a:r>
                      <a:r>
                        <a:rPr lang="en-US" dirty="0" smtClean="0">
                          <a:latin typeface="Times New Roman" panose="02020603050405020304" pitchFamily="18" charset="0"/>
                          <a:cs typeface="Times New Roman" panose="02020603050405020304" pitchFamily="18" charset="0"/>
                        </a:rPr>
                        <a:t>of </a:t>
                      </a:r>
                      <a:r>
                        <a:rPr lang="en-US" dirty="0" err="1" smtClean="0">
                          <a:latin typeface="Times New Roman" panose="02020603050405020304" pitchFamily="18" charset="0"/>
                          <a:cs typeface="Times New Roman" panose="02020603050405020304" pitchFamily="18" charset="0"/>
                        </a:rPr>
                        <a:t>ransomware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attacks have been focused.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Demerits: Subsequent </a:t>
                      </a:r>
                      <a:r>
                        <a:rPr lang="en-US" dirty="0">
                          <a:latin typeface="Times New Roman" panose="02020603050405020304" pitchFamily="18" charset="0"/>
                          <a:cs typeface="Times New Roman" panose="02020603050405020304" pitchFamily="18" charset="0"/>
                        </a:rPr>
                        <a:t>events </a:t>
                      </a:r>
                      <a:r>
                        <a:rPr lang="en-US" dirty="0" smtClean="0">
                          <a:latin typeface="Times New Roman" panose="02020603050405020304" pitchFamily="18" charset="0"/>
                          <a:cs typeface="Times New Roman" panose="02020603050405020304" pitchFamily="18" charset="0"/>
                        </a:rPr>
                        <a:t>like port </a:t>
                      </a:r>
                      <a:r>
                        <a:rPr lang="en-US" dirty="0">
                          <a:latin typeface="Times New Roman" panose="02020603050405020304" pitchFamily="18" charset="0"/>
                          <a:cs typeface="Times New Roman" panose="02020603050405020304" pitchFamily="18" charset="0"/>
                        </a:rPr>
                        <a:t>scanning, encryptions, lockouts of data acquisition </a:t>
                      </a:r>
                      <a:r>
                        <a:rPr lang="en-US" dirty="0" smtClean="0">
                          <a:latin typeface="Times New Roman" panose="02020603050405020304" pitchFamily="18" charset="0"/>
                          <a:cs typeface="Times New Roman" panose="02020603050405020304" pitchFamily="18" charset="0"/>
                        </a:rPr>
                        <a:t>units are</a:t>
                      </a:r>
                      <a:r>
                        <a:rPr lang="en-US" dirty="0">
                          <a:latin typeface="Times New Roman" panose="02020603050405020304" pitchFamily="18" charset="0"/>
                          <a:cs typeface="Times New Roman" panose="02020603050405020304" pitchFamily="18" charset="0"/>
                        </a:rPr>
                        <a:t> out of scope.</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An ontology tool will be used to get context-aware data to develop attack filters.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956115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367686579"/>
              </p:ext>
            </p:extLst>
          </p:nvPr>
        </p:nvGraphicFramePr>
        <p:xfrm>
          <a:off x="376015" y="299099"/>
          <a:ext cx="10972800" cy="5127479"/>
        </p:xfrm>
        <a:graphic>
          <a:graphicData uri="http://schemas.openxmlformats.org/drawingml/2006/table">
            <a:tbl>
              <a:tblPr firstRow="1" bandRow="1">
                <a:tableStyleId>{5C22544A-7EE6-4342-B048-85BDC9FD1C3A}</a:tableStyleId>
              </a:tblPr>
              <a:tblGrid>
                <a:gridCol w="875324">
                  <a:extLst>
                    <a:ext uri="{9D8B030D-6E8A-4147-A177-3AD203B41FA5}">
                      <a16:colId xmlns:a16="http://schemas.microsoft.com/office/drawing/2014/main" xmlns="" val="20000"/>
                    </a:ext>
                  </a:extLst>
                </a:gridCol>
                <a:gridCol w="1073313">
                  <a:extLst>
                    <a:ext uri="{9D8B030D-6E8A-4147-A177-3AD203B41FA5}">
                      <a16:colId xmlns:a16="http://schemas.microsoft.com/office/drawing/2014/main" xmlns="" val="20001"/>
                    </a:ext>
                  </a:extLst>
                </a:gridCol>
                <a:gridCol w="1906954">
                  <a:extLst>
                    <a:ext uri="{9D8B030D-6E8A-4147-A177-3AD203B41FA5}">
                      <a16:colId xmlns:a16="http://schemas.microsoft.com/office/drawing/2014/main" xmlns="" val="20002"/>
                    </a:ext>
                  </a:extLst>
                </a:gridCol>
                <a:gridCol w="2896903">
                  <a:extLst>
                    <a:ext uri="{9D8B030D-6E8A-4147-A177-3AD203B41FA5}">
                      <a16:colId xmlns:a16="http://schemas.microsoft.com/office/drawing/2014/main" xmlns="" val="20004"/>
                    </a:ext>
                  </a:extLst>
                </a:gridCol>
                <a:gridCol w="2011159">
                  <a:extLst>
                    <a:ext uri="{9D8B030D-6E8A-4147-A177-3AD203B41FA5}">
                      <a16:colId xmlns:a16="http://schemas.microsoft.com/office/drawing/2014/main" xmlns="" val="20005"/>
                    </a:ext>
                  </a:extLst>
                </a:gridCol>
                <a:gridCol w="2209147">
                  <a:extLst>
                    <a:ext uri="{9D8B030D-6E8A-4147-A177-3AD203B41FA5}">
                      <a16:colId xmlns:a16="http://schemas.microsoft.com/office/drawing/2014/main" xmlns="" val="20006"/>
                    </a:ext>
                  </a:extLst>
                </a:gridCol>
              </a:tblGrid>
              <a:tr h="651365">
                <a:tc>
                  <a:txBody>
                    <a:bodyPr/>
                    <a:lstStyle/>
                    <a:p>
                      <a:r>
                        <a:rPr lang="en-US"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PAPER DETAILS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FUTURE</a:t>
                      </a:r>
                      <a:r>
                        <a:rPr lang="en-IN" baseline="0" dirty="0">
                          <a:latin typeface="Times New Roman" panose="02020603050405020304" pitchFamily="18" charset="0"/>
                          <a:cs typeface="Times New Roman" panose="02020603050405020304" pitchFamily="18" charset="0"/>
                        </a:rPr>
                        <a:t> SCOPE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4476114">
                <a:tc>
                  <a:txBody>
                    <a:bodyPr/>
                    <a:lstStyle/>
                    <a:p>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2021</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Micheline</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Al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Harrack</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The </a:t>
                      </a: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BitcoinHeist</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Classifications of </a:t>
                      </a: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Crime Families</a:t>
                      </a:r>
                      <a:endParaRPr lang="en-IN"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Volume: 13</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Issued on</a:t>
                      </a:r>
                      <a:r>
                        <a:rPr lang="en-IN" dirty="0" smtClean="0">
                          <a:latin typeface="Times New Roman" panose="02020603050405020304" pitchFamily="18" charset="0"/>
                          <a:cs typeface="Times New Roman" panose="02020603050405020304" pitchFamily="18" charset="0"/>
                        </a:rPr>
                        <a:t>: 10, 2021</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Journal</a:t>
                      </a:r>
                      <a:r>
                        <a:rPr lang="en-IN" dirty="0" smtClean="0">
                          <a:latin typeface="Times New Roman" panose="02020603050405020304" pitchFamily="18" charset="0"/>
                          <a:cs typeface="Times New Roman" panose="02020603050405020304" pitchFamily="18" charset="0"/>
                        </a:rPr>
                        <a:t>: IJCSIT (International </a:t>
                      </a:r>
                      <a:r>
                        <a:rPr lang="en-IN" dirty="0">
                          <a:latin typeface="Times New Roman" panose="02020603050405020304" pitchFamily="18" charset="0"/>
                          <a:cs typeface="Times New Roman" panose="02020603050405020304" pitchFamily="18" charset="0"/>
                        </a:rPr>
                        <a:t>Journal of Computer Science and Information </a:t>
                      </a:r>
                      <a:r>
                        <a:rPr lang="en-IN" dirty="0" smtClean="0">
                          <a:latin typeface="Times New Roman" panose="02020603050405020304" pitchFamily="18" charset="0"/>
                          <a:cs typeface="Times New Roman" panose="02020603050405020304" pitchFamily="18" charset="0"/>
                        </a:rPr>
                        <a:t>Technology)</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Methodology</a:t>
                      </a:r>
                      <a:r>
                        <a:rPr lang="en-IN" dirty="0" smtClean="0">
                          <a:latin typeface="Times New Roman" panose="02020603050405020304" pitchFamily="18" charset="0"/>
                          <a:cs typeface="Times New Roman" panose="02020603050405020304" pitchFamily="18" charset="0"/>
                        </a:rPr>
                        <a:t>:</a:t>
                      </a:r>
                    </a:p>
                    <a:p>
                      <a:r>
                        <a:rPr lang="en-IN" dirty="0" smtClean="0">
                          <a:latin typeface="Times New Roman" panose="02020603050405020304" pitchFamily="18" charset="0"/>
                          <a:cs typeface="Times New Roman" panose="02020603050405020304" pitchFamily="18" charset="0"/>
                        </a:rPr>
                        <a:t>Random </a:t>
                      </a:r>
                      <a:r>
                        <a:rPr lang="en-IN" dirty="0">
                          <a:latin typeface="Times New Roman" panose="02020603050405020304" pitchFamily="18" charset="0"/>
                          <a:cs typeface="Times New Roman" panose="02020603050405020304" pitchFamily="18" charset="0"/>
                        </a:rPr>
                        <a:t>Forest Classifier</a:t>
                      </a:r>
                      <a:r>
                        <a:rPr lang="en-IN" dirty="0" smtClean="0">
                          <a:latin typeface="Times New Roman" panose="02020603050405020304" pitchFamily="18" charset="0"/>
                          <a:cs typeface="Times New Roman" panose="02020603050405020304" pitchFamily="18" charset="0"/>
                        </a:rPr>
                        <a:t>, </a:t>
                      </a:r>
                    </a:p>
                    <a:p>
                      <a:r>
                        <a:rPr lang="en-IN" dirty="0" smtClean="0">
                          <a:latin typeface="Times New Roman" panose="02020603050405020304" pitchFamily="18" charset="0"/>
                          <a:cs typeface="Times New Roman" panose="02020603050405020304" pitchFamily="18" charset="0"/>
                        </a:rPr>
                        <a:t>Decision </a:t>
                      </a:r>
                      <a:r>
                        <a:rPr lang="en-IN" dirty="0">
                          <a:latin typeface="Times New Roman" panose="02020603050405020304" pitchFamily="18" charset="0"/>
                          <a:cs typeface="Times New Roman" panose="02020603050405020304" pitchFamily="18" charset="0"/>
                        </a:rPr>
                        <a:t>tree </a:t>
                      </a:r>
                      <a:r>
                        <a:rPr lang="en-IN" dirty="0" smtClean="0">
                          <a:latin typeface="Times New Roman" panose="02020603050405020304" pitchFamily="18" charset="0"/>
                          <a:cs typeface="Times New Roman" panose="02020603050405020304" pitchFamily="18" charset="0"/>
                        </a:rPr>
                        <a:t>Classifier</a:t>
                      </a:r>
                    </a:p>
                    <a:p>
                      <a:r>
                        <a:rPr lang="en-IN" dirty="0" smtClean="0">
                          <a:latin typeface="Times New Roman" panose="02020603050405020304" pitchFamily="18" charset="0"/>
                          <a:cs typeface="Times New Roman" panose="02020603050405020304" pitchFamily="18" charset="0"/>
                        </a:rPr>
                        <a:t>Accuracy: 89%</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Merits</a:t>
                      </a:r>
                      <a:r>
                        <a:rPr lang="en-US" dirty="0" smtClean="0">
                          <a:latin typeface="Times New Roman" panose="02020603050405020304" pitchFamily="18" charset="0"/>
                          <a:cs typeface="Times New Roman" panose="02020603050405020304" pitchFamily="18" charset="0"/>
                        </a:rPr>
                        <a:t>: Simple </a:t>
                      </a:r>
                      <a:r>
                        <a:rPr lang="en-US" dirty="0">
                          <a:latin typeface="Times New Roman" panose="02020603050405020304" pitchFamily="18" charset="0"/>
                          <a:cs typeface="Times New Roman" panose="02020603050405020304" pitchFamily="18" charset="0"/>
                        </a:rPr>
                        <a:t>in design and powerful in predicting ransomware families in supervised context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Clustering the Bitcoin Heist transactions to identify any possible commonalities among families of </a:t>
                      </a:r>
                      <a:r>
                        <a:rPr lang="en-US" dirty="0" err="1" smtClean="0">
                          <a:latin typeface="Times New Roman" panose="02020603050405020304" pitchFamily="18" charset="0"/>
                          <a:cs typeface="Times New Roman" panose="02020603050405020304" pitchFamily="18" charset="0"/>
                        </a:rPr>
                        <a:t>ransomwares</a:t>
                      </a:r>
                      <a:r>
                        <a:rPr lang="en-US" dirty="0" smtClean="0">
                          <a:latin typeface="Times New Roman" panose="02020603050405020304" pitchFamily="18" charset="0"/>
                          <a:cs typeface="Times New Roman" panose="02020603050405020304" pitchFamily="18" charset="0"/>
                        </a:rPr>
                        <a:t>.</a:t>
                      </a:r>
                      <a:r>
                        <a:rPr lang="en-US" dirty="0" smtClean="0"/>
                        <a:t> </a:t>
                      </a:r>
                      <a:endParaRPr lang="en-IN"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3252798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2705173232"/>
              </p:ext>
            </p:extLst>
          </p:nvPr>
        </p:nvGraphicFramePr>
        <p:xfrm>
          <a:off x="401649" y="324738"/>
          <a:ext cx="10938621" cy="5170698"/>
        </p:xfrm>
        <a:graphic>
          <a:graphicData uri="http://schemas.openxmlformats.org/drawingml/2006/table">
            <a:tbl>
              <a:tblPr firstRow="1" bandRow="1">
                <a:tableStyleId>{5C22544A-7EE6-4342-B048-85BDC9FD1C3A}</a:tableStyleId>
              </a:tblPr>
              <a:tblGrid>
                <a:gridCol w="934666">
                  <a:extLst>
                    <a:ext uri="{9D8B030D-6E8A-4147-A177-3AD203B41FA5}">
                      <a16:colId xmlns:a16="http://schemas.microsoft.com/office/drawing/2014/main" xmlns="" val="20000"/>
                    </a:ext>
                  </a:extLst>
                </a:gridCol>
                <a:gridCol w="1109267">
                  <a:extLst>
                    <a:ext uri="{9D8B030D-6E8A-4147-A177-3AD203B41FA5}">
                      <a16:colId xmlns:a16="http://schemas.microsoft.com/office/drawing/2014/main" xmlns="" val="20001"/>
                    </a:ext>
                  </a:extLst>
                </a:gridCol>
                <a:gridCol w="1869323">
                  <a:extLst>
                    <a:ext uri="{9D8B030D-6E8A-4147-A177-3AD203B41FA5}">
                      <a16:colId xmlns:a16="http://schemas.microsoft.com/office/drawing/2014/main" xmlns="" val="20002"/>
                    </a:ext>
                  </a:extLst>
                </a:gridCol>
                <a:gridCol w="3091572">
                  <a:extLst>
                    <a:ext uri="{9D8B030D-6E8A-4147-A177-3AD203B41FA5}">
                      <a16:colId xmlns:a16="http://schemas.microsoft.com/office/drawing/2014/main" xmlns="" val="20004"/>
                    </a:ext>
                  </a:extLst>
                </a:gridCol>
                <a:gridCol w="1817967">
                  <a:extLst>
                    <a:ext uri="{9D8B030D-6E8A-4147-A177-3AD203B41FA5}">
                      <a16:colId xmlns:a16="http://schemas.microsoft.com/office/drawing/2014/main" xmlns="" val="20005"/>
                    </a:ext>
                  </a:extLst>
                </a:gridCol>
                <a:gridCol w="2115826">
                  <a:extLst>
                    <a:ext uri="{9D8B030D-6E8A-4147-A177-3AD203B41FA5}">
                      <a16:colId xmlns:a16="http://schemas.microsoft.com/office/drawing/2014/main" xmlns="" val="20006"/>
                    </a:ext>
                  </a:extLst>
                </a:gridCol>
              </a:tblGrid>
              <a:tr h="545585">
                <a:tc>
                  <a:txBody>
                    <a:bodyPr/>
                    <a:lstStyle/>
                    <a:p>
                      <a:r>
                        <a:rPr lang="en-US"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PAPER DETAILS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FUTURE</a:t>
                      </a:r>
                      <a:r>
                        <a:rPr lang="en-IN" baseline="0" dirty="0">
                          <a:latin typeface="Times New Roman" panose="02020603050405020304" pitchFamily="18" charset="0"/>
                          <a:cs typeface="Times New Roman" panose="02020603050405020304" pitchFamily="18" charset="0"/>
                        </a:rPr>
                        <a:t> SCOPE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4530618">
                <a:tc>
                  <a:txBody>
                    <a:bodyPr/>
                    <a:lstStyle/>
                    <a:p>
                      <a:r>
                        <a:rPr lang="en-US" dirty="0" smtClean="0">
                          <a:latin typeface="Times New Roman" panose="02020603050405020304" pitchFamily="18" charset="0"/>
                          <a:cs typeface="Times New Roman" panose="02020603050405020304" pitchFamily="18" charset="0"/>
                        </a:rPr>
                        <a:t>9.</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2020</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Kirat</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Jadhav</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Investigating Machine Learning Approaches for </a:t>
                      </a: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Bitcoin</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Payment Detection System</a:t>
                      </a:r>
                      <a:endParaRPr lang="en-IN"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Volume: 05</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Issued </a:t>
                      </a:r>
                      <a:r>
                        <a:rPr lang="en-US" dirty="0" smtClean="0">
                          <a:latin typeface="Times New Roman" panose="02020603050405020304" pitchFamily="18" charset="0"/>
                          <a:cs typeface="Times New Roman" panose="02020603050405020304" pitchFamily="18" charset="0"/>
                        </a:rPr>
                        <a:t>on:</a:t>
                      </a:r>
                      <a:r>
                        <a:rPr lang="en-US" baseline="0" dirty="0" smtClean="0">
                          <a:latin typeface="Times New Roman" panose="02020603050405020304" pitchFamily="18" charset="0"/>
                          <a:cs typeface="Times New Roman" panose="02020603050405020304" pitchFamily="18" charset="0"/>
                        </a:rPr>
                        <a:t> 0</a:t>
                      </a:r>
                      <a:r>
                        <a:rPr lang="en-US" dirty="0" smtClean="0">
                          <a:latin typeface="Times New Roman" panose="02020603050405020304" pitchFamily="18" charset="0"/>
                          <a:cs typeface="Times New Roman" panose="02020603050405020304" pitchFamily="18" charset="0"/>
                        </a:rPr>
                        <a:t>9, 2020</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Journal</a:t>
                      </a:r>
                      <a:r>
                        <a:rPr lang="en-IN"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International </a:t>
                      </a:r>
                      <a:r>
                        <a:rPr lang="en-US" dirty="0">
                          <a:latin typeface="Times New Roman" panose="02020603050405020304" pitchFamily="18" charset="0"/>
                          <a:cs typeface="Times New Roman" panose="02020603050405020304" pitchFamily="18" charset="0"/>
                        </a:rPr>
                        <a:t>Journal of Innovative Science and Research Technology </a:t>
                      </a:r>
                    </a:p>
                    <a:p>
                      <a:r>
                        <a:rPr lang="en-US" dirty="0">
                          <a:latin typeface="Times New Roman" panose="02020603050405020304" pitchFamily="18" charset="0"/>
                          <a:cs typeface="Times New Roman" panose="02020603050405020304" pitchFamily="18" charset="0"/>
                        </a:rPr>
                        <a:t>Methodology</a:t>
                      </a:r>
                      <a:r>
                        <a:rPr lang="en-US" dirty="0" smtClean="0">
                          <a:latin typeface="Times New Roman" panose="02020603050405020304" pitchFamily="18" charset="0"/>
                          <a:cs typeface="Times New Roman" panose="02020603050405020304" pitchFamily="18" charset="0"/>
                        </a:rPr>
                        <a:t>:</a:t>
                      </a:r>
                    </a:p>
                    <a:p>
                      <a:r>
                        <a:rPr lang="en-IN" sz="1800" b="0" i="0" kern="1200" dirty="0" smtClean="0">
                          <a:solidFill>
                            <a:schemeClr val="dk1"/>
                          </a:solidFill>
                          <a:effectLst/>
                          <a:latin typeface="Times New Roman" panose="02020603050405020304" pitchFamily="18" charset="0"/>
                          <a:ea typeface="+mn-ea"/>
                          <a:cs typeface="Times New Roman" panose="02020603050405020304" pitchFamily="18" charset="0"/>
                        </a:rPr>
                        <a:t>Multilayer Perceptron approaches,</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Naïve Bayes,</a:t>
                      </a:r>
                    </a:p>
                    <a:p>
                      <a:r>
                        <a:rPr lang="en-US" dirty="0" smtClean="0">
                          <a:latin typeface="Times New Roman" panose="02020603050405020304" pitchFamily="18" charset="0"/>
                          <a:cs typeface="Times New Roman" panose="02020603050405020304" pitchFamily="18" charset="0"/>
                        </a:rPr>
                        <a:t>k-Nearest </a:t>
                      </a:r>
                      <a:r>
                        <a:rPr lang="en-US" dirty="0" err="1" smtClean="0">
                          <a:latin typeface="Times New Roman" panose="02020603050405020304" pitchFamily="18" charset="0"/>
                          <a:cs typeface="Times New Roman" panose="02020603050405020304" pitchFamily="18" charset="0"/>
                        </a:rPr>
                        <a:t>Neighbour</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(k-NN) Algorithm</a:t>
                      </a:r>
                    </a:p>
                    <a:p>
                      <a:r>
                        <a:rPr lang="en-US" dirty="0" smtClean="0">
                          <a:latin typeface="Times New Roman" panose="02020603050405020304" pitchFamily="18" charset="0"/>
                          <a:cs typeface="Times New Roman" panose="02020603050405020304" pitchFamily="18" charset="0"/>
                        </a:rPr>
                        <a:t>Accuracy: 84%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Merits</a:t>
                      </a:r>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class imbalance did not have as much </a:t>
                      </a:r>
                      <a:r>
                        <a:rPr lang="en-US" dirty="0" smtClean="0">
                          <a:latin typeface="Times New Roman" panose="02020603050405020304" pitchFamily="18" charset="0"/>
                          <a:cs typeface="Times New Roman" panose="02020603050405020304" pitchFamily="18" charset="0"/>
                        </a:rPr>
                        <a:t>effect.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Validate the results on more recent spurious bitcoin transactions involving cybercrime such as ransomware payments and money </a:t>
                      </a:r>
                      <a:r>
                        <a:rPr lang="en-US" dirty="0" smtClean="0">
                          <a:latin typeface="Times New Roman" panose="02020603050405020304" pitchFamily="18" charset="0"/>
                          <a:cs typeface="Times New Roman" panose="02020603050405020304" pitchFamily="18" charset="0"/>
                        </a:rPr>
                        <a:t>launder.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2599459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1293760867"/>
              </p:ext>
            </p:extLst>
          </p:nvPr>
        </p:nvGraphicFramePr>
        <p:xfrm>
          <a:off x="324739" y="256374"/>
          <a:ext cx="11083896" cy="5248827"/>
        </p:xfrm>
        <a:graphic>
          <a:graphicData uri="http://schemas.openxmlformats.org/drawingml/2006/table">
            <a:tbl>
              <a:tblPr firstRow="1" bandRow="1">
                <a:tableStyleId>{5C22544A-7EE6-4342-B048-85BDC9FD1C3A}</a:tableStyleId>
              </a:tblPr>
              <a:tblGrid>
                <a:gridCol w="883348">
                  <a:extLst>
                    <a:ext uri="{9D8B030D-6E8A-4147-A177-3AD203B41FA5}">
                      <a16:colId xmlns:a16="http://schemas.microsoft.com/office/drawing/2014/main" xmlns="" val="20000"/>
                    </a:ext>
                  </a:extLst>
                </a:gridCol>
                <a:gridCol w="1177796">
                  <a:extLst>
                    <a:ext uri="{9D8B030D-6E8A-4147-A177-3AD203B41FA5}">
                      <a16:colId xmlns:a16="http://schemas.microsoft.com/office/drawing/2014/main" xmlns="" val="20001"/>
                    </a:ext>
                  </a:extLst>
                </a:gridCol>
                <a:gridCol w="1871853">
                  <a:extLst>
                    <a:ext uri="{9D8B030D-6E8A-4147-A177-3AD203B41FA5}">
                      <a16:colId xmlns:a16="http://schemas.microsoft.com/office/drawing/2014/main" xmlns="" val="20002"/>
                    </a:ext>
                  </a:extLst>
                </a:gridCol>
                <a:gridCol w="2944490">
                  <a:extLst>
                    <a:ext uri="{9D8B030D-6E8A-4147-A177-3AD203B41FA5}">
                      <a16:colId xmlns:a16="http://schemas.microsoft.com/office/drawing/2014/main" xmlns="" val="20004"/>
                    </a:ext>
                  </a:extLst>
                </a:gridCol>
                <a:gridCol w="1966498">
                  <a:extLst>
                    <a:ext uri="{9D8B030D-6E8A-4147-A177-3AD203B41FA5}">
                      <a16:colId xmlns:a16="http://schemas.microsoft.com/office/drawing/2014/main" xmlns="" val="20005"/>
                    </a:ext>
                  </a:extLst>
                </a:gridCol>
                <a:gridCol w="2239911">
                  <a:extLst>
                    <a:ext uri="{9D8B030D-6E8A-4147-A177-3AD203B41FA5}">
                      <a16:colId xmlns:a16="http://schemas.microsoft.com/office/drawing/2014/main" xmlns="" val="20006"/>
                    </a:ext>
                  </a:extLst>
                </a:gridCol>
              </a:tblGrid>
              <a:tr h="768267">
                <a:tc>
                  <a:txBody>
                    <a:bodyPr/>
                    <a:lstStyle/>
                    <a:p>
                      <a:r>
                        <a:rPr lang="en-US"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PAPER DETAILS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FUTURE</a:t>
                      </a:r>
                      <a:r>
                        <a:rPr lang="en-IN" baseline="0" dirty="0">
                          <a:latin typeface="Times New Roman" panose="02020603050405020304" pitchFamily="18" charset="0"/>
                          <a:cs typeface="Times New Roman" panose="02020603050405020304" pitchFamily="18" charset="0"/>
                        </a:rPr>
                        <a:t> SCOPE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4307271">
                <a:tc>
                  <a:txBody>
                    <a:bodyPr/>
                    <a:lstStyle/>
                    <a:p>
                      <a:r>
                        <a:rPr lang="en-US" dirty="0" smtClean="0">
                          <a:latin typeface="Times New Roman" panose="02020603050405020304" pitchFamily="18" charset="0"/>
                          <a:cs typeface="Times New Roman" panose="02020603050405020304" pitchFamily="18" charset="0"/>
                        </a:rPr>
                        <a:t>10.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2018</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Jason E. Thomas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Individual Cyber Security: Empowering Employees to Resist Spear Phishing to Prevent Identity Theft and </a:t>
                      </a:r>
                      <a:r>
                        <a:rPr lang="en-US" b="1" dirty="0" err="1" smtClean="0">
                          <a:latin typeface="Times New Roman" panose="02020603050405020304" pitchFamily="18" charset="0"/>
                          <a:cs typeface="Times New Roman" panose="02020603050405020304" pitchFamily="18" charset="0"/>
                        </a:rPr>
                        <a:t>Ransomware</a:t>
                      </a:r>
                      <a:r>
                        <a:rPr lang="en-US" b="1" dirty="0" smtClean="0">
                          <a:latin typeface="Times New Roman" panose="02020603050405020304" pitchFamily="18" charset="0"/>
                          <a:cs typeface="Times New Roman" panose="02020603050405020304" pitchFamily="18" charset="0"/>
                        </a:rPr>
                        <a:t> Attacks </a:t>
                      </a:r>
                      <a:endParaRPr lang="en-IN"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Volume: 13</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Issued </a:t>
                      </a:r>
                      <a:r>
                        <a:rPr lang="en-US" dirty="0" smtClean="0">
                          <a:latin typeface="Times New Roman" panose="02020603050405020304" pitchFamily="18" charset="0"/>
                          <a:cs typeface="Times New Roman" panose="02020603050405020304" pitchFamily="18" charset="0"/>
                        </a:rPr>
                        <a:t>on:</a:t>
                      </a:r>
                      <a:r>
                        <a:rPr lang="en-US" baseline="0" dirty="0" smtClean="0">
                          <a:latin typeface="Times New Roman" panose="02020603050405020304" pitchFamily="18" charset="0"/>
                          <a:cs typeface="Times New Roman" panose="02020603050405020304" pitchFamily="18" charset="0"/>
                        </a:rPr>
                        <a:t> 0</a:t>
                      </a:r>
                      <a:r>
                        <a:rPr lang="en-US" dirty="0" smtClean="0">
                          <a:latin typeface="Times New Roman" panose="02020603050405020304" pitchFamily="18" charset="0"/>
                          <a:cs typeface="Times New Roman" panose="02020603050405020304" pitchFamily="18" charset="0"/>
                        </a:rPr>
                        <a:t>6, 2018</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Journal</a:t>
                      </a:r>
                      <a:r>
                        <a:rPr lang="en-US" dirty="0" smtClean="0">
                          <a:latin typeface="Times New Roman" panose="02020603050405020304" pitchFamily="18" charset="0"/>
                          <a:cs typeface="Times New Roman" panose="02020603050405020304" pitchFamily="18" charset="0"/>
                        </a:rPr>
                        <a:t>: International </a:t>
                      </a:r>
                      <a:r>
                        <a:rPr lang="en-US" dirty="0">
                          <a:latin typeface="Times New Roman" panose="02020603050405020304" pitchFamily="18" charset="0"/>
                          <a:cs typeface="Times New Roman" panose="02020603050405020304" pitchFamily="18" charset="0"/>
                        </a:rPr>
                        <a:t>Journal of Business and </a:t>
                      </a:r>
                      <a:r>
                        <a:rPr lang="en-US" dirty="0" smtClean="0">
                          <a:latin typeface="Times New Roman" panose="02020603050405020304" pitchFamily="18" charset="0"/>
                          <a:cs typeface="Times New Roman" panose="02020603050405020304" pitchFamily="18" charset="0"/>
                        </a:rPr>
                        <a:t>Management</a:t>
                      </a:r>
                    </a:p>
                    <a:p>
                      <a:r>
                        <a:rPr lang="en-US" dirty="0" smtClean="0">
                          <a:latin typeface="Times New Roman" panose="02020603050405020304" pitchFamily="18" charset="0"/>
                          <a:cs typeface="Times New Roman" panose="02020603050405020304" pitchFamily="18" charset="0"/>
                        </a:rPr>
                        <a:t>Methodology:</a:t>
                      </a:r>
                    </a:p>
                    <a:p>
                      <a:r>
                        <a:rPr lang="en-IN" sz="1800" b="0" i="0" kern="1200" dirty="0" smtClean="0">
                          <a:solidFill>
                            <a:schemeClr val="dk1"/>
                          </a:solidFill>
                          <a:effectLst/>
                          <a:latin typeface="Times New Roman" panose="02020603050405020304" pitchFamily="18" charset="0"/>
                          <a:ea typeface="+mn-ea"/>
                          <a:cs typeface="Times New Roman" panose="02020603050405020304" pitchFamily="18" charset="0"/>
                        </a:rPr>
                        <a:t>Protection Motivation Theory (PMT),</a:t>
                      </a:r>
                    </a:p>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Theory and Planned Behavior (TPB)</a:t>
                      </a:r>
                      <a:endParaRPr lang="en-US" b="0"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Accuracy: 84.05%</a:t>
                      </a:r>
                    </a:p>
                    <a:p>
                      <a:endParaRPr lang="en-US" dirty="0" smtClean="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Merits</a:t>
                      </a:r>
                      <a:r>
                        <a:rPr lang="en-US" dirty="0" smtClean="0">
                          <a:latin typeface="Times New Roman" panose="02020603050405020304" pitchFamily="18" charset="0"/>
                          <a:cs typeface="Times New Roman" panose="02020603050405020304" pitchFamily="18" charset="0"/>
                        </a:rPr>
                        <a:t>: A </a:t>
                      </a:r>
                      <a:r>
                        <a:rPr lang="en-US" dirty="0">
                          <a:latin typeface="Times New Roman" panose="02020603050405020304" pitchFamily="18" charset="0"/>
                          <a:cs typeface="Times New Roman" panose="02020603050405020304" pitchFamily="18" charset="0"/>
                        </a:rPr>
                        <a:t>succinct and clear interview guide was designed for and used in the study to guide the interview </a:t>
                      </a:r>
                      <a:r>
                        <a:rPr lang="en-US" dirty="0" smtClean="0">
                          <a:latin typeface="Times New Roman" panose="02020603050405020304" pitchFamily="18" charset="0"/>
                          <a:cs typeface="Times New Roman" panose="02020603050405020304" pitchFamily="18" charset="0"/>
                        </a:rPr>
                        <a:t>process.</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The Bitcoin Heist data set to classify the different malicious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transactions.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337087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812796455"/>
              </p:ext>
            </p:extLst>
          </p:nvPr>
        </p:nvGraphicFramePr>
        <p:xfrm>
          <a:off x="401652" y="341832"/>
          <a:ext cx="10921526" cy="5153114"/>
        </p:xfrm>
        <a:graphic>
          <a:graphicData uri="http://schemas.openxmlformats.org/drawingml/2006/table">
            <a:tbl>
              <a:tblPr firstRow="1" bandRow="1">
                <a:tableStyleId>{5C22544A-7EE6-4342-B048-85BDC9FD1C3A}</a:tableStyleId>
              </a:tblPr>
              <a:tblGrid>
                <a:gridCol w="913583"/>
                <a:gridCol w="1103225"/>
                <a:gridCol w="1743342"/>
                <a:gridCol w="2965391"/>
                <a:gridCol w="2375731"/>
                <a:gridCol w="1820254"/>
              </a:tblGrid>
              <a:tr h="6441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S.NO</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YEAR</a:t>
                      </a:r>
                      <a:endParaRPr lang="en-IN"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AUTHOR(S)</a:t>
                      </a:r>
                      <a:endParaRPr lang="en-IN"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PAPER DETAILS</a:t>
                      </a:r>
                      <a:endParaRPr lang="en-IN"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MERITS/</a:t>
                      </a:r>
                    </a:p>
                    <a:p>
                      <a:r>
                        <a:rPr lang="en-IN" dirty="0" smtClean="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FUTURE SCOPE</a:t>
                      </a:r>
                      <a:endParaRPr lang="en-IN" dirty="0">
                        <a:latin typeface="Times New Roman" panose="02020603050405020304" pitchFamily="18" charset="0"/>
                        <a:cs typeface="Times New Roman" panose="02020603050405020304" pitchFamily="18" charset="0"/>
                      </a:endParaRPr>
                    </a:p>
                  </a:txBody>
                  <a:tcPr/>
                </a:tc>
              </a:tr>
              <a:tr h="4508975">
                <a:tc>
                  <a:txBody>
                    <a:bodyPr/>
                    <a:lstStyle/>
                    <a:p>
                      <a:r>
                        <a:rPr lang="en-IN" dirty="0" smtClean="0">
                          <a:latin typeface="Times New Roman" panose="02020603050405020304" pitchFamily="18" charset="0"/>
                          <a:cs typeface="Times New Roman" panose="02020603050405020304" pitchFamily="18" charset="0"/>
                        </a:rPr>
                        <a:t>11.</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2018</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err="1" smtClean="0">
                          <a:latin typeface="Times New Roman" panose="02020603050405020304" pitchFamily="18" charset="0"/>
                          <a:cs typeface="Times New Roman" panose="02020603050405020304" pitchFamily="18" charset="0"/>
                        </a:rPr>
                        <a:t>Navneet</a:t>
                      </a:r>
                      <a:r>
                        <a:rPr lang="en-IN" dirty="0" smtClean="0">
                          <a:latin typeface="Times New Roman" panose="02020603050405020304" pitchFamily="18" charset="0"/>
                          <a:cs typeface="Times New Roman" panose="02020603050405020304" pitchFamily="18" charset="0"/>
                        </a:rPr>
                        <a:t> Kaur </a:t>
                      </a:r>
                      <a:r>
                        <a:rPr lang="en-IN" dirty="0" err="1" smtClean="0">
                          <a:latin typeface="Times New Roman" panose="02020603050405020304" pitchFamily="18" charset="0"/>
                          <a:cs typeface="Times New Roman" panose="02020603050405020304" pitchFamily="18" charset="0"/>
                        </a:rPr>
                        <a:t>Popli</a:t>
                      </a:r>
                      <a:r>
                        <a:rPr lang="en-IN" dirty="0" smtClean="0">
                          <a:latin typeface="Times New Roman" panose="02020603050405020304" pitchFamily="18" charset="0"/>
                          <a:cs typeface="Times New Roman" panose="02020603050405020304" pitchFamily="18" charset="0"/>
                        </a:rPr>
                        <a:t>, </a:t>
                      </a:r>
                    </a:p>
                    <a:p>
                      <a:r>
                        <a:rPr lang="en-IN" dirty="0" err="1" smtClean="0">
                          <a:latin typeface="Times New Roman" panose="02020603050405020304" pitchFamily="18" charset="0"/>
                          <a:cs typeface="Times New Roman" panose="02020603050405020304" pitchFamily="18" charset="0"/>
                        </a:rPr>
                        <a:t>Anup</a:t>
                      </a:r>
                      <a:r>
                        <a:rPr lang="en-IN" dirty="0" smtClean="0">
                          <a:latin typeface="Times New Roman" panose="02020603050405020304" pitchFamily="18" charset="0"/>
                          <a:cs typeface="Times New Roman" panose="02020603050405020304" pitchFamily="18" charset="0"/>
                        </a:rPr>
                        <a:t> </a:t>
                      </a:r>
                      <a:r>
                        <a:rPr lang="en-IN" dirty="0" err="1" smtClean="0">
                          <a:latin typeface="Times New Roman" panose="02020603050405020304" pitchFamily="18" charset="0"/>
                          <a:cs typeface="Times New Roman" panose="02020603050405020304" pitchFamily="18" charset="0"/>
                        </a:rPr>
                        <a:t>Girdhar</a:t>
                      </a:r>
                      <a:endParaRPr lang="en-IN" dirty="0">
                        <a:latin typeface="Times New Roman" panose="02020603050405020304" pitchFamily="18" charset="0"/>
                        <a:cs typeface="Times New Roman" panose="02020603050405020304" pitchFamily="18" charset="0"/>
                      </a:endParaRPr>
                    </a:p>
                  </a:txBody>
                  <a:tcPr/>
                </a:tc>
                <a:tc>
                  <a:txBody>
                    <a:bodyPr/>
                    <a:lstStyle/>
                    <a:p>
                      <a:r>
                        <a:rPr lang="en-US" b="1" dirty="0" err="1" smtClean="0">
                          <a:latin typeface="Times New Roman" panose="02020603050405020304" pitchFamily="18" charset="0"/>
                          <a:cs typeface="Times New Roman" panose="02020603050405020304" pitchFamily="18" charset="0"/>
                        </a:rPr>
                        <a:t>Behavioural</a:t>
                      </a:r>
                      <a:r>
                        <a:rPr lang="en-US" b="1" dirty="0" smtClean="0">
                          <a:latin typeface="Times New Roman" panose="02020603050405020304" pitchFamily="18" charset="0"/>
                          <a:cs typeface="Times New Roman" panose="02020603050405020304" pitchFamily="18" charset="0"/>
                        </a:rPr>
                        <a:t> Analysis of Recent </a:t>
                      </a:r>
                      <a:r>
                        <a:rPr lang="en-US" b="1" dirty="0" err="1" smtClean="0">
                          <a:latin typeface="Times New Roman" panose="02020603050405020304" pitchFamily="18" charset="0"/>
                          <a:cs typeface="Times New Roman" panose="02020603050405020304" pitchFamily="18" charset="0"/>
                        </a:rPr>
                        <a:t>Ransomwares</a:t>
                      </a:r>
                      <a:r>
                        <a:rPr lang="en-US" b="1" dirty="0" smtClean="0">
                          <a:latin typeface="Times New Roman" panose="02020603050405020304" pitchFamily="18" charset="0"/>
                          <a:cs typeface="Times New Roman" panose="02020603050405020304" pitchFamily="18" charset="0"/>
                        </a:rPr>
                        <a:t> and Prediction of Future Attacks by Polymorphic and Metamorphic </a:t>
                      </a:r>
                      <a:r>
                        <a:rPr lang="en-US" b="1" dirty="0" err="1" smtClean="0">
                          <a:latin typeface="Times New Roman" panose="02020603050405020304" pitchFamily="18" charset="0"/>
                          <a:cs typeface="Times New Roman" panose="02020603050405020304" pitchFamily="18" charset="0"/>
                        </a:rPr>
                        <a:t>Ransomware</a:t>
                      </a:r>
                      <a:endParaRPr lang="en-US"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Volume: 799</a:t>
                      </a:r>
                    </a:p>
                    <a:p>
                      <a:r>
                        <a:rPr lang="en-US" dirty="0" smtClean="0">
                          <a:latin typeface="Times New Roman" panose="02020603050405020304" pitchFamily="18" charset="0"/>
                          <a:cs typeface="Times New Roman" panose="02020603050405020304" pitchFamily="18" charset="0"/>
                        </a:rPr>
                        <a:t>Issued on: 09, 2018</a:t>
                      </a:r>
                    </a:p>
                    <a:p>
                      <a:r>
                        <a:rPr lang="en-US" dirty="0" smtClean="0">
                          <a:latin typeface="Times New Roman" panose="02020603050405020304" pitchFamily="18" charset="0"/>
                          <a:cs typeface="Times New Roman" panose="02020603050405020304" pitchFamily="18" charset="0"/>
                        </a:rPr>
                        <a:t>Journal: Computational Intelligence: Theories, Applications and Future Direction</a:t>
                      </a:r>
                    </a:p>
                    <a:p>
                      <a:r>
                        <a:rPr lang="en-US" dirty="0" smtClean="0">
                          <a:latin typeface="Times New Roman" panose="02020603050405020304" pitchFamily="18" charset="0"/>
                          <a:cs typeface="Times New Roman" panose="02020603050405020304" pitchFamily="18" charset="0"/>
                        </a:rPr>
                        <a:t>Methodology:</a:t>
                      </a:r>
                    </a:p>
                    <a:p>
                      <a:r>
                        <a:rPr lang="en-US" dirty="0" smtClean="0">
                          <a:latin typeface="Times New Roman" panose="02020603050405020304" pitchFamily="18" charset="0"/>
                          <a:cs typeface="Times New Roman" panose="02020603050405020304" pitchFamily="18" charset="0"/>
                        </a:rPr>
                        <a:t>Intrusion Detection System (IDS), </a:t>
                      </a:r>
                    </a:p>
                    <a:p>
                      <a:r>
                        <a:rPr lang="en-US" dirty="0" err="1" smtClean="0">
                          <a:latin typeface="Times New Roman" panose="02020603050405020304" pitchFamily="18" charset="0"/>
                          <a:cs typeface="Times New Roman" panose="02020603050405020304" pitchFamily="18" charset="0"/>
                        </a:rPr>
                        <a:t>Shellcodes</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Accuracy: 80%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Merits: An analytical study of the </a:t>
                      </a:r>
                      <a:r>
                        <a:rPr lang="en-US" dirty="0" err="1" smtClean="0">
                          <a:latin typeface="Times New Roman" panose="02020603050405020304" pitchFamily="18" charset="0"/>
                          <a:cs typeface="Times New Roman" panose="02020603050405020304" pitchFamily="18" charset="0"/>
                        </a:rPr>
                        <a:t>behaviours</a:t>
                      </a:r>
                      <a:r>
                        <a:rPr lang="en-US" dirty="0" smtClean="0">
                          <a:latin typeface="Times New Roman" panose="02020603050405020304" pitchFamily="18" charset="0"/>
                          <a:cs typeface="Times New Roman" panose="02020603050405020304" pitchFamily="18" charset="0"/>
                        </a:rPr>
                        <a:t> of the recent </a:t>
                      </a:r>
                      <a:r>
                        <a:rPr lang="en-US" dirty="0" err="1" smtClean="0">
                          <a:latin typeface="Times New Roman" panose="02020603050405020304" pitchFamily="18" charset="0"/>
                          <a:cs typeface="Times New Roman" panose="02020603050405020304" pitchFamily="18" charset="0"/>
                        </a:rPr>
                        <a:t>ransomwares</a:t>
                      </a:r>
                      <a:r>
                        <a:rPr lang="en-US" dirty="0" smtClean="0">
                          <a:latin typeface="Times New Roman" panose="02020603050405020304" pitchFamily="18" charset="0"/>
                          <a:cs typeface="Times New Roman" panose="02020603050405020304" pitchFamily="18" charset="0"/>
                        </a:rPr>
                        <a:t> that have attacked businesses and individuals alike.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Run them in a simulation environment and </a:t>
                      </a:r>
                      <a:r>
                        <a:rPr lang="en-US" dirty="0" err="1" smtClean="0">
                          <a:latin typeface="Times New Roman" panose="02020603050405020304" pitchFamily="18" charset="0"/>
                          <a:cs typeface="Times New Roman" panose="02020603050405020304" pitchFamily="18" charset="0"/>
                        </a:rPr>
                        <a:t>analyse</a:t>
                      </a:r>
                      <a:r>
                        <a:rPr lang="en-US" dirty="0" smtClean="0">
                          <a:latin typeface="Times New Roman" panose="02020603050405020304" pitchFamily="18" charset="0"/>
                          <a:cs typeface="Times New Roman" panose="02020603050405020304" pitchFamily="18" charset="0"/>
                        </a:rPr>
                        <a:t> their attack process, file system analysis.</a:t>
                      </a:r>
                    </a:p>
                    <a:p>
                      <a:endParaRPr lang="en-IN"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2062599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F75760-1213-8E31-5F9A-8769521CE177}"/>
              </a:ext>
            </a:extLst>
          </p:cNvPr>
          <p:cNvSpPr>
            <a:spLocks noGrp="1"/>
          </p:cNvSpPr>
          <p:nvPr>
            <p:ph type="title"/>
          </p:nvPr>
        </p:nvSpPr>
        <p:spPr>
          <a:xfrm>
            <a:off x="685801" y="94005"/>
            <a:ext cx="10396882" cy="811850"/>
          </a:xfrm>
        </p:spPr>
        <p:txBody>
          <a:bodyPr>
            <a:normAutofit/>
          </a:bodyPr>
          <a:lstStyle/>
          <a:p>
            <a:pPr algn="ctr"/>
            <a:r>
              <a:rPr lang="en-US" sz="2800" b="1" dirty="0">
                <a:latin typeface="Times New Roman" panose="02020603050405020304" pitchFamily="18" charset="0"/>
                <a:cs typeface="Times New Roman" panose="02020603050405020304" pitchFamily="18" charset="0"/>
              </a:rPr>
              <a:t>PROBLEM STATEMENT</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D20C6F4A-7E05-CCFA-D9F6-351AF92E4C35}"/>
              </a:ext>
            </a:extLst>
          </p:cNvPr>
          <p:cNvSpPr>
            <a:spLocks noGrp="1"/>
          </p:cNvSpPr>
          <p:nvPr>
            <p:ph sz="quarter" idx="13"/>
          </p:nvPr>
        </p:nvSpPr>
        <p:spPr>
          <a:xfrm>
            <a:off x="685800" y="1965532"/>
            <a:ext cx="10396883" cy="2187723"/>
          </a:xfrm>
        </p:spPr>
        <p:txBody>
          <a:bodyPr>
            <a:noAutofit/>
          </a:bodyPr>
          <a:lstStyle/>
          <a:p>
            <a:pPr algn="just"/>
            <a:r>
              <a:rPr lang="en-US" cap="none" dirty="0" smtClean="0">
                <a:latin typeface="Times New Roman" panose="02020603050405020304" pitchFamily="18" charset="0"/>
                <a:cs typeface="Times New Roman" panose="02020603050405020304" pitchFamily="18" charset="0"/>
              </a:rPr>
              <a:t>The systems proposed until now implies that the previous approaches have not employed advanced </a:t>
            </a:r>
            <a:r>
              <a:rPr lang="en-US" cap="none" dirty="0">
                <a:latin typeface="Times New Roman" panose="02020603050405020304" pitchFamily="18" charset="0"/>
                <a:cs typeface="Times New Roman" panose="02020603050405020304" pitchFamily="18" charset="0"/>
              </a:rPr>
              <a:t>D</a:t>
            </a:r>
            <a:r>
              <a:rPr lang="en-US" cap="none" dirty="0" smtClean="0">
                <a:latin typeface="Times New Roman" panose="02020603050405020304" pitchFamily="18" charset="0"/>
                <a:cs typeface="Times New Roman" panose="02020603050405020304" pitchFamily="18" charset="0"/>
              </a:rPr>
              <a:t>ata </a:t>
            </a:r>
            <a:r>
              <a:rPr lang="en-US" cap="none" dirty="0">
                <a:latin typeface="Times New Roman" panose="02020603050405020304" pitchFamily="18" charset="0"/>
                <a:cs typeface="Times New Roman" panose="02020603050405020304" pitchFamily="18" charset="0"/>
              </a:rPr>
              <a:t>A</a:t>
            </a:r>
            <a:r>
              <a:rPr lang="en-US" cap="none" dirty="0" smtClean="0">
                <a:latin typeface="Times New Roman" panose="02020603050405020304" pitchFamily="18" charset="0"/>
                <a:cs typeface="Times New Roman" panose="02020603050405020304" pitchFamily="18" charset="0"/>
              </a:rPr>
              <a:t>nalytics techniques to automatically detect </a:t>
            </a:r>
            <a:r>
              <a:rPr lang="en-US" cap="none" dirty="0" err="1" smtClean="0">
                <a:latin typeface="Times New Roman" panose="02020603050405020304" pitchFamily="18" charset="0"/>
                <a:cs typeface="Times New Roman" panose="02020603050405020304" pitchFamily="18" charset="0"/>
              </a:rPr>
              <a:t>ransomware</a:t>
            </a:r>
            <a:r>
              <a:rPr lang="en-US" cap="none" dirty="0" smtClean="0">
                <a:latin typeface="Times New Roman" panose="02020603050405020304" pitchFamily="18" charset="0"/>
                <a:cs typeface="Times New Roman" panose="02020603050405020304" pitchFamily="18" charset="0"/>
              </a:rPr>
              <a:t> related transactions and malicious </a:t>
            </a:r>
            <a:r>
              <a:rPr lang="en-US" cap="none" dirty="0" err="1" smtClean="0">
                <a:latin typeface="Times New Roman" panose="02020603050405020304" pitchFamily="18" charset="0"/>
                <a:cs typeface="Times New Roman" panose="02020603050405020304" pitchFamily="18" charset="0"/>
              </a:rPr>
              <a:t>bitcoin</a:t>
            </a:r>
            <a:r>
              <a:rPr lang="en-US" cap="none" dirty="0" smtClean="0">
                <a:latin typeface="Times New Roman" panose="02020603050405020304" pitchFamily="18" charset="0"/>
                <a:cs typeface="Times New Roman" panose="02020603050405020304" pitchFamily="18" charset="0"/>
              </a:rPr>
              <a:t> addresses. </a:t>
            </a:r>
          </a:p>
          <a:p>
            <a:pPr algn="just"/>
            <a:r>
              <a:rPr lang="en-IN" cap="none" dirty="0" smtClean="0">
                <a:latin typeface="Times New Roman" pitchFamily="18" charset="0"/>
                <a:cs typeface="Times New Roman" pitchFamily="18" charset="0"/>
              </a:rPr>
              <a:t>By applying different models to each domain, accuracy is found. By doing this, we can predict which model will give a higher accuracy rate. </a:t>
            </a:r>
          </a:p>
          <a:p>
            <a:pPr algn="just"/>
            <a:r>
              <a:rPr lang="en-US" cap="none" dirty="0" smtClean="0">
                <a:latin typeface="Times New Roman" panose="02020603050405020304" pitchFamily="18" charset="0"/>
                <a:cs typeface="Times New Roman" panose="02020603050405020304" pitchFamily="18" charset="0"/>
              </a:rPr>
              <a:t>The systems also did not attempt to predict the </a:t>
            </a:r>
            <a:r>
              <a:rPr lang="en-US" cap="none" dirty="0" err="1" smtClean="0">
                <a:latin typeface="Times New Roman" panose="02020603050405020304" pitchFamily="18" charset="0"/>
                <a:cs typeface="Times New Roman" panose="02020603050405020304" pitchFamily="18" charset="0"/>
              </a:rPr>
              <a:t>ransomware</a:t>
            </a:r>
            <a:r>
              <a:rPr lang="en-US" cap="none" dirty="0" smtClean="0">
                <a:latin typeface="Times New Roman" panose="02020603050405020304" pitchFamily="18" charset="0"/>
                <a:cs typeface="Times New Roman" panose="02020603050405020304" pitchFamily="18" charset="0"/>
              </a:rPr>
              <a:t> attacks into the class of the families. </a:t>
            </a:r>
          </a:p>
          <a:p>
            <a:pPr algn="just"/>
            <a:r>
              <a:rPr lang="en-US" cap="none" dirty="0" smtClean="0">
                <a:latin typeface="Times New Roman" panose="02020603050405020304" pitchFamily="18" charset="0"/>
                <a:cs typeface="Times New Roman" panose="02020603050405020304" pitchFamily="18" charset="0"/>
              </a:rPr>
              <a:t>So, our project is to build a model which will be able to predict those types of </a:t>
            </a:r>
            <a:r>
              <a:rPr lang="en-US" cap="none" dirty="0" err="1" smtClean="0">
                <a:latin typeface="Times New Roman" panose="02020603050405020304" pitchFamily="18" charset="0"/>
                <a:cs typeface="Times New Roman" panose="02020603050405020304" pitchFamily="18" charset="0"/>
              </a:rPr>
              <a:t>ransomware</a:t>
            </a:r>
            <a:r>
              <a:rPr lang="en-US" cap="none" dirty="0" smtClean="0">
                <a:latin typeface="Times New Roman" panose="02020603050405020304" pitchFamily="18" charset="0"/>
                <a:cs typeface="Times New Roman" panose="02020603050405020304" pitchFamily="18" charset="0"/>
              </a:rPr>
              <a:t> attacks.</a:t>
            </a:r>
          </a:p>
          <a:p>
            <a:pPr algn="just"/>
            <a:r>
              <a:rPr lang="en-US" cap="none" dirty="0" smtClean="0">
                <a:latin typeface="Times New Roman" panose="02020603050405020304" pitchFamily="18" charset="0"/>
                <a:cs typeface="Times New Roman" panose="02020603050405020304" pitchFamily="18" charset="0"/>
              </a:rPr>
              <a:t>This will prevent them from restricting access to </a:t>
            </a:r>
            <a:r>
              <a:rPr lang="en-IN" cap="none" dirty="0" smtClean="0">
                <a:latin typeface="Times New Roman" panose="02020603050405020304" pitchFamily="18" charset="0"/>
                <a:cs typeface="Times New Roman" panose="02020603050405020304" pitchFamily="18" charset="0"/>
              </a:rPr>
              <a:t>infected</a:t>
            </a:r>
            <a:r>
              <a:rPr lang="en-IN" b="1" dirty="0"/>
              <a:t> </a:t>
            </a:r>
            <a:r>
              <a:rPr lang="en-US" cap="none" dirty="0" smtClean="0">
                <a:latin typeface="Times New Roman" panose="02020603050405020304" pitchFamily="18" charset="0"/>
                <a:cs typeface="Times New Roman" panose="02020603050405020304" pitchFamily="18" charset="0"/>
              </a:rPr>
              <a:t>computers by encrypting its contents and take actions for primary defenses.</a:t>
            </a: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9021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976" y="145279"/>
            <a:ext cx="10396882" cy="743484"/>
          </a:xfrm>
        </p:spPr>
        <p:txBody>
          <a:bodyPr>
            <a:normAutofit/>
          </a:bodyPr>
          <a:lstStyle/>
          <a:p>
            <a:pPr algn="ctr"/>
            <a:r>
              <a:rPr lang="en-US" sz="2800" b="1" dirty="0">
                <a:latin typeface="Times New Roman" panose="02020603050405020304" pitchFamily="18" charset="0"/>
                <a:cs typeface="Times New Roman" panose="02020603050405020304" pitchFamily="18" charset="0"/>
              </a:rPr>
              <a:t>Existing System</a:t>
            </a:r>
            <a:endParaRPr lang="en-IN" sz="2800" dirty="0"/>
          </a:p>
        </p:txBody>
      </p:sp>
      <p:sp>
        <p:nvSpPr>
          <p:cNvPr id="3" name="Content Placeholder 2"/>
          <p:cNvSpPr>
            <a:spLocks noGrp="1"/>
          </p:cNvSpPr>
          <p:nvPr>
            <p:ph sz="quarter" idx="13"/>
          </p:nvPr>
        </p:nvSpPr>
        <p:spPr>
          <a:xfrm>
            <a:off x="444381" y="1399883"/>
            <a:ext cx="10818975" cy="3770915"/>
          </a:xfrm>
        </p:spPr>
        <p:txBody>
          <a:bodyPr>
            <a:noAutofit/>
          </a:bodyPr>
          <a:lstStyle/>
          <a:p>
            <a:pPr algn="just">
              <a:lnSpc>
                <a:spcPct val="100000"/>
              </a:lnSpc>
            </a:pPr>
            <a:r>
              <a:rPr lang="en-IN" cap="none" dirty="0">
                <a:latin typeface="Times New Roman" panose="02020603050405020304" pitchFamily="18" charset="0"/>
                <a:cs typeface="Times New Roman" panose="02020603050405020304" pitchFamily="18" charset="0"/>
              </a:rPr>
              <a:t>Ransomware attacks are among the most disruptive cyber threats, causing significant financial losses while impacting productivity, accessibility, and reputation. </a:t>
            </a:r>
            <a:endParaRPr lang="en-IN" cap="none" dirty="0" smtClean="0">
              <a:latin typeface="Times New Roman" panose="02020603050405020304" pitchFamily="18" charset="0"/>
              <a:cs typeface="Times New Roman" panose="02020603050405020304" pitchFamily="18" charset="0"/>
            </a:endParaRPr>
          </a:p>
          <a:p>
            <a:pPr algn="just">
              <a:lnSpc>
                <a:spcPct val="100000"/>
              </a:lnSpc>
            </a:pPr>
            <a:r>
              <a:rPr lang="en-IN" cap="none" dirty="0" smtClean="0">
                <a:latin typeface="Times New Roman" panose="02020603050405020304" pitchFamily="18" charset="0"/>
                <a:cs typeface="Times New Roman" panose="02020603050405020304" pitchFamily="18" charset="0"/>
              </a:rPr>
              <a:t>Despite </a:t>
            </a:r>
            <a:r>
              <a:rPr lang="en-IN" cap="none" dirty="0">
                <a:latin typeface="Times New Roman" panose="02020603050405020304" pitchFamily="18" charset="0"/>
                <a:cs typeface="Times New Roman" panose="02020603050405020304" pitchFamily="18" charset="0"/>
              </a:rPr>
              <a:t>their end goals (encryption/locking), ransomware are often designed to evade detection by executing a series of pre-attack API calls, namely “paranoia” activities, for determining a suitable execution environment. </a:t>
            </a:r>
            <a:endParaRPr lang="en-IN" cap="none" dirty="0" smtClean="0">
              <a:latin typeface="Times New Roman" panose="02020603050405020304" pitchFamily="18" charset="0"/>
              <a:cs typeface="Times New Roman" panose="02020603050405020304" pitchFamily="18" charset="0"/>
            </a:endParaRPr>
          </a:p>
          <a:p>
            <a:pPr algn="just">
              <a:lnSpc>
                <a:spcPct val="100000"/>
              </a:lnSpc>
            </a:pPr>
            <a:r>
              <a:rPr lang="en-IN" cap="none" dirty="0" smtClean="0">
                <a:latin typeface="Times New Roman" panose="02020603050405020304" pitchFamily="18" charset="0"/>
                <a:cs typeface="Times New Roman" panose="02020603050405020304" pitchFamily="18" charset="0"/>
              </a:rPr>
              <a:t>In </a:t>
            </a:r>
            <a:r>
              <a:rPr lang="en-IN" cap="none" dirty="0">
                <a:latin typeface="Times New Roman" panose="02020603050405020304" pitchFamily="18" charset="0"/>
                <a:cs typeface="Times New Roman" panose="02020603050405020304" pitchFamily="18" charset="0"/>
              </a:rPr>
              <a:t>this </a:t>
            </a:r>
            <a:r>
              <a:rPr lang="en-IN" cap="none" dirty="0" smtClean="0">
                <a:latin typeface="Times New Roman" panose="02020603050405020304" pitchFamily="18" charset="0"/>
                <a:cs typeface="Times New Roman" panose="02020603050405020304" pitchFamily="18" charset="0"/>
              </a:rPr>
              <a:t>work, a </a:t>
            </a:r>
            <a:r>
              <a:rPr lang="en-IN" cap="none" dirty="0">
                <a:latin typeface="Times New Roman" panose="02020603050405020304" pitchFamily="18" charset="0"/>
                <a:cs typeface="Times New Roman" panose="02020603050405020304" pitchFamily="18" charset="0"/>
              </a:rPr>
              <a:t>first-of-a-kind effort to utilize such paranoia activities for characterizing ransomware distinguishable behaviours. To this </a:t>
            </a:r>
            <a:r>
              <a:rPr lang="en-IN" cap="none" dirty="0" smtClean="0">
                <a:latin typeface="Times New Roman" panose="02020603050405020304" pitchFamily="18" charset="0"/>
                <a:cs typeface="Times New Roman" panose="02020603050405020304" pitchFamily="18" charset="0"/>
              </a:rPr>
              <a:t>end,</a:t>
            </a:r>
            <a:r>
              <a:rPr lang="en-IN" cap="none" dirty="0">
                <a:latin typeface="Times New Roman" panose="02020603050405020304" pitchFamily="18" charset="0"/>
                <a:cs typeface="Times New Roman" panose="02020603050405020304" pitchFamily="18" charset="0"/>
              </a:rPr>
              <a:t> </a:t>
            </a:r>
            <a:r>
              <a:rPr lang="en-IN" cap="none" dirty="0" smtClean="0">
                <a:latin typeface="Times New Roman" panose="02020603050405020304" pitchFamily="18" charset="0"/>
                <a:cs typeface="Times New Roman" panose="02020603050405020304" pitchFamily="18" charset="0"/>
              </a:rPr>
              <a:t>draw-upon </a:t>
            </a:r>
            <a:r>
              <a:rPr lang="en-IN" cap="none" dirty="0">
                <a:latin typeface="Times New Roman" panose="02020603050405020304" pitchFamily="18" charset="0"/>
                <a:cs typeface="Times New Roman" panose="02020603050405020304" pitchFamily="18" charset="0"/>
              </a:rPr>
              <a:t>more than 3K samples from recent/prominent ransomware families to fingerprint their uniquely leveraged paranoia activities. </a:t>
            </a:r>
            <a:endParaRPr lang="en-IN" cap="none" dirty="0" smtClean="0">
              <a:latin typeface="Times New Roman" panose="02020603050405020304" pitchFamily="18" charset="0"/>
              <a:cs typeface="Times New Roman" panose="02020603050405020304" pitchFamily="18" charset="0"/>
            </a:endParaRPr>
          </a:p>
          <a:p>
            <a:pPr algn="just">
              <a:lnSpc>
                <a:spcPct val="100000"/>
              </a:lnSpc>
            </a:pPr>
            <a:r>
              <a:rPr lang="en-IN" cap="none" dirty="0" smtClean="0">
                <a:latin typeface="Times New Roman" panose="02020603050405020304" pitchFamily="18" charset="0"/>
                <a:cs typeface="Times New Roman" panose="02020603050405020304" pitchFamily="18" charset="0"/>
              </a:rPr>
              <a:t>In </a:t>
            </a:r>
            <a:r>
              <a:rPr lang="en-IN" cap="none" dirty="0">
                <a:latin typeface="Times New Roman" panose="02020603050405020304" pitchFamily="18" charset="0"/>
                <a:cs typeface="Times New Roman" panose="02020603050405020304" pitchFamily="18" charset="0"/>
              </a:rPr>
              <a:t>this </a:t>
            </a:r>
            <a:r>
              <a:rPr lang="en-IN" cap="none" dirty="0" smtClean="0">
                <a:latin typeface="Times New Roman" panose="02020603050405020304" pitchFamily="18" charset="0"/>
                <a:cs typeface="Times New Roman" panose="02020603050405020304" pitchFamily="18" charset="0"/>
              </a:rPr>
              <a:t>work, a </a:t>
            </a:r>
            <a:r>
              <a:rPr lang="en-IN" cap="none" dirty="0">
                <a:latin typeface="Times New Roman" panose="02020603050405020304" pitchFamily="18" charset="0"/>
                <a:cs typeface="Times New Roman" panose="02020603050405020304" pitchFamily="18" charset="0"/>
              </a:rPr>
              <a:t>dynamic analysis approach for attributing ransomware samples based on their pre-attack paranoia activities. </a:t>
            </a:r>
            <a:endParaRPr lang="en-IN" cap="none" dirty="0" smtClean="0">
              <a:latin typeface="Times New Roman" panose="02020603050405020304" pitchFamily="18" charset="0"/>
              <a:cs typeface="Times New Roman" panose="02020603050405020304" pitchFamily="18" charset="0"/>
            </a:endParaRPr>
          </a:p>
          <a:p>
            <a:pPr algn="just">
              <a:lnSpc>
                <a:spcPct val="100000"/>
              </a:lnSpc>
            </a:pPr>
            <a:r>
              <a:rPr lang="en-IN" cap="none" dirty="0" smtClean="0">
                <a:latin typeface="Times New Roman" panose="02020603050405020304" pitchFamily="18" charset="0"/>
                <a:cs typeface="Times New Roman" panose="02020603050405020304" pitchFamily="18" charset="0"/>
              </a:rPr>
              <a:t>The</a:t>
            </a:r>
            <a:r>
              <a:rPr lang="en-IN" cap="none" dirty="0">
                <a:latin typeface="Times New Roman" panose="02020603050405020304" pitchFamily="18" charset="0"/>
                <a:cs typeface="Times New Roman" panose="02020603050405020304" pitchFamily="18" charset="0"/>
              </a:rPr>
              <a:t> </a:t>
            </a:r>
            <a:r>
              <a:rPr lang="en-IN" cap="none" dirty="0" smtClean="0">
                <a:latin typeface="Times New Roman" panose="02020603050405020304" pitchFamily="18" charset="0"/>
                <a:cs typeface="Times New Roman" panose="02020603050405020304" pitchFamily="18" charset="0"/>
              </a:rPr>
              <a:t>execution of </a:t>
            </a:r>
            <a:r>
              <a:rPr lang="en-IN" cap="none" dirty="0">
                <a:latin typeface="Times New Roman" panose="02020603050405020304" pitchFamily="18" charset="0"/>
                <a:cs typeface="Times New Roman" panose="02020603050405020304" pitchFamily="18" charset="0"/>
              </a:rPr>
              <a:t>more than 3,000 ransomware samples that belong to 5 predominant families in a sandboxing environment to collect their behavioural characteristics/features in terms of 23 selected pre-attack evasion API calls that are associated with sensing the execution environment.</a:t>
            </a:r>
          </a:p>
        </p:txBody>
      </p:sp>
    </p:spTree>
    <p:extLst>
      <p:ext uri="{BB962C8B-B14F-4D97-AF65-F5344CB8AC3E}">
        <p14:creationId xmlns:p14="http://schemas.microsoft.com/office/powerpoint/2010/main" val="4207365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latin typeface="Times New Roman" panose="02020603050405020304" pitchFamily="18" charset="0"/>
                <a:cs typeface="Times New Roman" panose="02020603050405020304" pitchFamily="18" charset="0"/>
              </a:rPr>
              <a:t>Drawbacks</a:t>
            </a:r>
            <a:endParaRPr lang="en-IN" sz="2800" b="1" cap="none" dirty="0">
              <a:solidFill>
                <a:schemeClr val="tx1"/>
              </a:solidFill>
              <a:latin typeface="Times New Roman" panose="02020603050405020304" pitchFamily="18" charset="0"/>
              <a:ea typeface="+mn-ea"/>
              <a:cs typeface="Times New Roman" panose="02020603050405020304" pitchFamily="18" charset="0"/>
            </a:endParaRPr>
          </a:p>
        </p:txBody>
      </p:sp>
      <p:sp>
        <p:nvSpPr>
          <p:cNvPr id="3" name="Content Placeholder 2"/>
          <p:cNvSpPr>
            <a:spLocks noGrp="1"/>
          </p:cNvSpPr>
          <p:nvPr>
            <p:ph sz="quarter" idx="13"/>
          </p:nvPr>
        </p:nvSpPr>
        <p:spPr>
          <a:xfrm>
            <a:off x="685801" y="1261783"/>
            <a:ext cx="10394707" cy="3216214"/>
          </a:xfrm>
        </p:spPr>
        <p:txBody>
          <a:bodyPr>
            <a:normAutofit/>
          </a:bodyPr>
          <a:lstStyle/>
          <a:p>
            <a:pPr marL="0" lvl="0" indent="0" algn="just">
              <a:lnSpc>
                <a:spcPct val="100000"/>
              </a:lnSpc>
              <a:buNone/>
            </a:pPr>
            <a:endParaRPr lang="en-US" cap="none" dirty="0" smtClean="0">
              <a:latin typeface="Times New Roman" panose="02020603050405020304" pitchFamily="18" charset="0"/>
              <a:cs typeface="Times New Roman" panose="02020603050405020304" pitchFamily="18" charset="0"/>
            </a:endParaRPr>
          </a:p>
          <a:p>
            <a:pPr lvl="0" algn="just">
              <a:lnSpc>
                <a:spcPct val="100000"/>
              </a:lnSpc>
            </a:pPr>
            <a:r>
              <a:rPr lang="en-US" cap="none" dirty="0">
                <a:latin typeface="Times New Roman" panose="02020603050405020304" pitchFamily="18" charset="0"/>
                <a:cs typeface="Times New Roman" panose="02020603050405020304" pitchFamily="18" charset="0"/>
              </a:rPr>
              <a:t>T</a:t>
            </a:r>
            <a:r>
              <a:rPr lang="en-US" cap="none" dirty="0" smtClean="0">
                <a:latin typeface="Times New Roman" panose="02020603050405020304" pitchFamily="18" charset="0"/>
                <a:cs typeface="Times New Roman" panose="02020603050405020304" pitchFamily="18" charset="0"/>
              </a:rPr>
              <a:t>he </a:t>
            </a:r>
            <a:r>
              <a:rPr lang="en-US" cap="none" dirty="0" err="1">
                <a:latin typeface="Times New Roman" panose="02020603050405020304" pitchFamily="18" charset="0"/>
                <a:cs typeface="Times New Roman" panose="02020603050405020304" pitchFamily="18" charset="0"/>
              </a:rPr>
              <a:t>ransomware</a:t>
            </a:r>
            <a:r>
              <a:rPr lang="en-US" cap="none" dirty="0">
                <a:latin typeface="Times New Roman" panose="02020603050405020304" pitchFamily="18" charset="0"/>
                <a:cs typeface="Times New Roman" panose="02020603050405020304" pitchFamily="18" charset="0"/>
              </a:rPr>
              <a:t> attacks predicted </a:t>
            </a:r>
            <a:r>
              <a:rPr lang="en-US" cap="none" dirty="0" smtClean="0">
                <a:latin typeface="Times New Roman" panose="02020603050405020304" pitchFamily="18" charset="0"/>
                <a:cs typeface="Times New Roman" panose="02020603050405020304" pitchFamily="18" charset="0"/>
              </a:rPr>
              <a:t>in the existing system were </a:t>
            </a:r>
            <a:r>
              <a:rPr lang="en-US" cap="none" dirty="0">
                <a:latin typeface="Times New Roman" panose="02020603050405020304" pitchFamily="18" charset="0"/>
                <a:cs typeface="Times New Roman" panose="02020603050405020304" pitchFamily="18" charset="0"/>
              </a:rPr>
              <a:t>not mentioned with their </a:t>
            </a:r>
            <a:r>
              <a:rPr lang="en-US" cap="none" dirty="0" smtClean="0">
                <a:latin typeface="Times New Roman" panose="02020603050405020304" pitchFamily="18" charset="0"/>
                <a:cs typeface="Times New Roman" panose="02020603050405020304" pitchFamily="18" charset="0"/>
              </a:rPr>
              <a:t>kind</a:t>
            </a:r>
            <a:r>
              <a:rPr lang="en-US" cap="none" dirty="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which denotes their </a:t>
            </a:r>
            <a:r>
              <a:rPr lang="en-US" cap="none" dirty="0" err="1" smtClean="0">
                <a:latin typeface="Times New Roman" panose="02020603050405020304" pitchFamily="18" charset="0"/>
                <a:cs typeface="Times New Roman" panose="02020603050405020304" pitchFamily="18" charset="0"/>
              </a:rPr>
              <a:t>behavioural</a:t>
            </a:r>
            <a:r>
              <a:rPr lang="en-US" cap="none" dirty="0" smtClean="0">
                <a:latin typeface="Times New Roman" panose="02020603050405020304" pitchFamily="18" charset="0"/>
                <a:cs typeface="Times New Roman" panose="02020603050405020304" pitchFamily="18" charset="0"/>
              </a:rPr>
              <a:t> patterns.</a:t>
            </a:r>
          </a:p>
          <a:p>
            <a:pPr lvl="0" algn="just">
              <a:lnSpc>
                <a:spcPct val="100000"/>
              </a:lnSpc>
            </a:pPr>
            <a:r>
              <a:rPr lang="en-IN" cap="none" dirty="0" smtClean="0">
                <a:latin typeface="Times New Roman" panose="02020603050405020304" pitchFamily="18" charset="0"/>
                <a:cs typeface="Times New Roman" panose="02020603050405020304" pitchFamily="18" charset="0"/>
              </a:rPr>
              <a:t>The algorithms implemented other than random forest </a:t>
            </a:r>
            <a:r>
              <a:rPr lang="en-IN" cap="none" dirty="0" err="1" smtClean="0">
                <a:latin typeface="Times New Roman" panose="02020603050405020304" pitchFamily="18" charset="0"/>
                <a:cs typeface="Times New Roman" panose="02020603050405020304" pitchFamily="18" charset="0"/>
              </a:rPr>
              <a:t>classfier</a:t>
            </a:r>
            <a:r>
              <a:rPr lang="en-IN" cap="none" dirty="0" smtClean="0">
                <a:latin typeface="Times New Roman" panose="02020603050405020304" pitchFamily="18" charset="0"/>
                <a:cs typeface="Times New Roman" panose="02020603050405020304" pitchFamily="18" charset="0"/>
              </a:rPr>
              <a:t> could not give much accuracy as there wasn’t enough dataset.</a:t>
            </a:r>
          </a:p>
          <a:p>
            <a:pPr lvl="0" algn="just">
              <a:lnSpc>
                <a:spcPct val="100000"/>
              </a:lnSpc>
            </a:pPr>
            <a:r>
              <a:rPr lang="en-IN" cap="none" dirty="0" smtClean="0">
                <a:latin typeface="Times New Roman" panose="02020603050405020304" pitchFamily="18" charset="0"/>
                <a:cs typeface="Times New Roman" panose="02020603050405020304" pitchFamily="18" charset="0"/>
              </a:rPr>
              <a:t>The </a:t>
            </a:r>
            <a:r>
              <a:rPr lang="en-IN" cap="none" dirty="0" err="1" smtClean="0">
                <a:latin typeface="Times New Roman" panose="02020603050405020304" pitchFamily="18" charset="0"/>
                <a:cs typeface="Times New Roman" panose="02020603050405020304" pitchFamily="18" charset="0"/>
              </a:rPr>
              <a:t>ransomware</a:t>
            </a:r>
            <a:r>
              <a:rPr lang="en-IN" cap="none" dirty="0" smtClean="0">
                <a:latin typeface="Times New Roman" panose="02020603050405020304" pitchFamily="18" charset="0"/>
                <a:cs typeface="Times New Roman" panose="02020603050405020304" pitchFamily="18" charset="0"/>
              </a:rPr>
              <a:t> attacks recognised had class imbalances which couldn’t predict the patterns as much needed. </a:t>
            </a: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5518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882" y="290558"/>
            <a:ext cx="10396882" cy="1145136"/>
          </a:xfrm>
        </p:spPr>
        <p:txBody>
          <a:bodyPr>
            <a:normAutofit/>
          </a:bodyPr>
          <a:lstStyle/>
          <a:p>
            <a:pPr algn="ctr"/>
            <a:r>
              <a:rPr lang="en-US" sz="2800" b="1" dirty="0">
                <a:latin typeface="Times New Roman" panose="02020603050405020304" pitchFamily="18" charset="0"/>
                <a:cs typeface="Times New Roman" panose="02020603050405020304" pitchFamily="18" charset="0"/>
              </a:rPr>
              <a:t>Proposed System</a:t>
            </a:r>
            <a:endParaRPr lang="en-IN" sz="2800" b="1" dirty="0"/>
          </a:p>
        </p:txBody>
      </p:sp>
      <p:sp>
        <p:nvSpPr>
          <p:cNvPr id="3" name="Content Placeholder 2"/>
          <p:cNvSpPr>
            <a:spLocks noGrp="1"/>
          </p:cNvSpPr>
          <p:nvPr>
            <p:ph sz="quarter" idx="13"/>
          </p:nvPr>
        </p:nvSpPr>
        <p:spPr>
          <a:xfrm>
            <a:off x="478564" y="1435694"/>
            <a:ext cx="10733518" cy="3938891"/>
          </a:xfrm>
        </p:spPr>
        <p:txBody>
          <a:bodyPr>
            <a:normAutofit/>
          </a:bodyPr>
          <a:lstStyle/>
          <a:p>
            <a:pPr algn="just">
              <a:lnSpc>
                <a:spcPct val="110000"/>
              </a:lnSpc>
            </a:pPr>
            <a:r>
              <a:rPr lang="en-IN" cap="none" dirty="0">
                <a:latin typeface="Times New Roman" panose="02020603050405020304" pitchFamily="18" charset="0"/>
                <a:cs typeface="Times New Roman" panose="02020603050405020304" pitchFamily="18" charset="0"/>
              </a:rPr>
              <a:t>The proposed system is to build a model able to predict the types of ransomware attacks. The process starts with variable identification like dependent and independent variables where we find the target column. </a:t>
            </a:r>
            <a:endParaRPr lang="en-IN" cap="none" dirty="0" smtClean="0">
              <a:latin typeface="Times New Roman" panose="02020603050405020304" pitchFamily="18" charset="0"/>
              <a:cs typeface="Times New Roman" panose="02020603050405020304" pitchFamily="18" charset="0"/>
            </a:endParaRPr>
          </a:p>
          <a:p>
            <a:pPr algn="just">
              <a:lnSpc>
                <a:spcPct val="110000"/>
              </a:lnSpc>
            </a:pPr>
            <a:r>
              <a:rPr lang="en-IN" cap="none" dirty="0" smtClean="0">
                <a:latin typeface="Times New Roman" panose="02020603050405020304" pitchFamily="18" charset="0"/>
                <a:cs typeface="Times New Roman" panose="02020603050405020304" pitchFamily="18" charset="0"/>
              </a:rPr>
              <a:t>Then </a:t>
            </a:r>
            <a:r>
              <a:rPr lang="en-IN" cap="none" dirty="0">
                <a:latin typeface="Times New Roman" panose="02020603050405020304" pitchFamily="18" charset="0"/>
                <a:cs typeface="Times New Roman" panose="02020603050405020304" pitchFamily="18" charset="0"/>
              </a:rPr>
              <a:t>the pre-processing techniques are applied to deal with missing values the pre-processed data is then used to build a model by dividing the dataset into 7:3 </a:t>
            </a:r>
            <a:r>
              <a:rPr lang="en-IN" cap="none" dirty="0" smtClean="0">
                <a:latin typeface="Times New Roman" panose="02020603050405020304" pitchFamily="18" charset="0"/>
                <a:cs typeface="Times New Roman" panose="02020603050405020304" pitchFamily="18" charset="0"/>
              </a:rPr>
              <a:t>ratios. </a:t>
            </a:r>
            <a:endParaRPr lang="en-IN" cap="none" dirty="0">
              <a:latin typeface="Times New Roman" panose="02020603050405020304" pitchFamily="18" charset="0"/>
              <a:cs typeface="Times New Roman" panose="02020603050405020304" pitchFamily="18" charset="0"/>
            </a:endParaRPr>
          </a:p>
          <a:p>
            <a:pPr algn="just">
              <a:lnSpc>
                <a:spcPct val="110000"/>
              </a:lnSpc>
            </a:pPr>
            <a:r>
              <a:rPr lang="en-IN" cap="none" dirty="0" smtClean="0">
                <a:latin typeface="Times New Roman" panose="02020603050405020304" pitchFamily="18" charset="0"/>
                <a:cs typeface="Times New Roman" panose="02020603050405020304" pitchFamily="18" charset="0"/>
              </a:rPr>
              <a:t>As 70</a:t>
            </a:r>
            <a:r>
              <a:rPr lang="en-IN" cap="none" dirty="0">
                <a:latin typeface="Times New Roman" panose="02020603050405020304" pitchFamily="18" charset="0"/>
                <a:cs typeface="Times New Roman" panose="02020603050405020304" pitchFamily="18" charset="0"/>
              </a:rPr>
              <a:t>% of the data is used for training purposes that are model learns the pattern and the remaining 30% testing data is used to test the performance of our project. </a:t>
            </a:r>
            <a:endParaRPr lang="en-IN" cap="none" dirty="0" smtClean="0">
              <a:latin typeface="Times New Roman" panose="02020603050405020304" pitchFamily="18" charset="0"/>
              <a:cs typeface="Times New Roman" panose="02020603050405020304" pitchFamily="18" charset="0"/>
            </a:endParaRPr>
          </a:p>
          <a:p>
            <a:pPr algn="just">
              <a:lnSpc>
                <a:spcPct val="110000"/>
              </a:lnSpc>
            </a:pPr>
            <a:r>
              <a:rPr lang="en-IN" cap="none" dirty="0" smtClean="0">
                <a:latin typeface="Times New Roman" panose="02020603050405020304" pitchFamily="18" charset="0"/>
                <a:cs typeface="Times New Roman" panose="02020603050405020304" pitchFamily="18" charset="0"/>
              </a:rPr>
              <a:t>The </a:t>
            </a:r>
            <a:r>
              <a:rPr lang="en-IN" cap="none" dirty="0">
                <a:latin typeface="Times New Roman" panose="02020603050405020304" pitchFamily="18" charset="0"/>
                <a:cs typeface="Times New Roman" panose="02020603050405020304" pitchFamily="18" charset="0"/>
              </a:rPr>
              <a:t>classification model can be used to predict the bitcoin heist ransomware attack types.</a:t>
            </a:r>
          </a:p>
          <a:p>
            <a:endParaRPr lang="en-IN" dirty="0"/>
          </a:p>
        </p:txBody>
      </p:sp>
    </p:spTree>
    <p:extLst>
      <p:ext uri="{BB962C8B-B14F-4D97-AF65-F5344CB8AC3E}">
        <p14:creationId xmlns:p14="http://schemas.microsoft.com/office/powerpoint/2010/main" val="37009367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48" y="222191"/>
            <a:ext cx="10799579" cy="640934"/>
          </a:xfrm>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INTRODUCTION</a:t>
            </a:r>
            <a:endParaRPr lang="en-IN" sz="2800" b="1" dirty="0"/>
          </a:p>
        </p:txBody>
      </p:sp>
      <p:sp>
        <p:nvSpPr>
          <p:cNvPr id="3" name="Content Placeholder 2"/>
          <p:cNvSpPr>
            <a:spLocks noGrp="1"/>
          </p:cNvSpPr>
          <p:nvPr>
            <p:ph sz="quarter" idx="13"/>
          </p:nvPr>
        </p:nvSpPr>
        <p:spPr>
          <a:xfrm>
            <a:off x="401652" y="1586878"/>
            <a:ext cx="10910675" cy="3311189"/>
          </a:xfrm>
        </p:spPr>
        <p:txBody>
          <a:bodyPr>
            <a:noAutofit/>
          </a:bodyPr>
          <a:lstStyle/>
          <a:p>
            <a:pPr algn="just">
              <a:lnSpc>
                <a:spcPct val="100000"/>
              </a:lnSpc>
            </a:pPr>
            <a:r>
              <a:rPr lang="en-IN" cap="none" dirty="0">
                <a:latin typeface="Times New Roman" panose="02020603050405020304" pitchFamily="18" charset="0"/>
                <a:cs typeface="Times New Roman" panose="02020603050405020304" pitchFamily="18" charset="0"/>
              </a:rPr>
              <a:t>Ransomware attacks are emerging as a major source of malware intrusion in recent times. While so far ransomware has affected general-purpose adequately resourceful computing systems. </a:t>
            </a:r>
            <a:endParaRPr lang="en-IN" cap="none" dirty="0" smtClean="0">
              <a:latin typeface="Times New Roman" panose="02020603050405020304" pitchFamily="18" charset="0"/>
              <a:cs typeface="Times New Roman" panose="02020603050405020304" pitchFamily="18" charset="0"/>
            </a:endParaRPr>
          </a:p>
          <a:p>
            <a:pPr algn="just">
              <a:lnSpc>
                <a:spcPct val="100000"/>
              </a:lnSpc>
            </a:pPr>
            <a:r>
              <a:rPr lang="en-IN" cap="none" dirty="0" smtClean="0">
                <a:latin typeface="Times New Roman" panose="02020603050405020304" pitchFamily="18" charset="0"/>
                <a:cs typeface="Times New Roman" panose="02020603050405020304" pitchFamily="18" charset="0"/>
              </a:rPr>
              <a:t>Many </a:t>
            </a:r>
            <a:r>
              <a:rPr lang="en-IN" cap="none" dirty="0">
                <a:latin typeface="Times New Roman" panose="02020603050405020304" pitchFamily="18" charset="0"/>
                <a:cs typeface="Times New Roman" panose="02020603050405020304" pitchFamily="18" charset="0"/>
              </a:rPr>
              <a:t>ransomware prediction techniques are proposed but there is a need for more suitable ransomware prediction techniques for machine learning techniques. </a:t>
            </a:r>
            <a:endParaRPr lang="en-IN" cap="none" dirty="0" smtClean="0">
              <a:latin typeface="Times New Roman" panose="02020603050405020304" pitchFamily="18" charset="0"/>
              <a:cs typeface="Times New Roman" panose="02020603050405020304" pitchFamily="18" charset="0"/>
            </a:endParaRPr>
          </a:p>
          <a:p>
            <a:pPr algn="just">
              <a:lnSpc>
                <a:spcPct val="100000"/>
              </a:lnSpc>
            </a:pPr>
            <a:r>
              <a:rPr lang="en-IN" cap="none" dirty="0" smtClean="0">
                <a:latin typeface="Times New Roman" panose="02020603050405020304" pitchFamily="18" charset="0"/>
                <a:cs typeface="Times New Roman" panose="02020603050405020304" pitchFamily="18" charset="0"/>
              </a:rPr>
              <a:t>This </a:t>
            </a:r>
            <a:r>
              <a:rPr lang="en-IN" cap="none" dirty="0">
                <a:latin typeface="Times New Roman" panose="02020603050405020304" pitchFamily="18" charset="0"/>
                <a:cs typeface="Times New Roman" panose="02020603050405020304" pitchFamily="18" charset="0"/>
              </a:rPr>
              <a:t>paper presents an attack of ransomware prediction technique that uses for extracting information features in artificial intelligence and machine learning algorithms for predicting ransomware attacks. </a:t>
            </a:r>
            <a:endParaRPr lang="en-IN" cap="none" dirty="0" smtClean="0">
              <a:latin typeface="Times New Roman" panose="02020603050405020304" pitchFamily="18" charset="0"/>
              <a:cs typeface="Times New Roman" panose="02020603050405020304" pitchFamily="18" charset="0"/>
            </a:endParaRPr>
          </a:p>
          <a:p>
            <a:pPr algn="just">
              <a:lnSpc>
                <a:spcPct val="100000"/>
              </a:lnSpc>
            </a:pPr>
            <a:r>
              <a:rPr lang="en-IN" cap="none" dirty="0" smtClean="0">
                <a:latin typeface="Times New Roman" panose="02020603050405020304" pitchFamily="18" charset="0"/>
                <a:cs typeface="Times New Roman" panose="02020603050405020304" pitchFamily="18" charset="0"/>
              </a:rPr>
              <a:t>The </a:t>
            </a:r>
            <a:r>
              <a:rPr lang="en-IN" cap="none" dirty="0">
                <a:latin typeface="Times New Roman" panose="02020603050405020304" pitchFamily="18" charset="0"/>
                <a:cs typeface="Times New Roman" panose="02020603050405020304" pitchFamily="18" charset="0"/>
              </a:rPr>
              <a:t>application of the data science process is applied for getting a better model for predicting the outcome. </a:t>
            </a:r>
            <a:r>
              <a:rPr lang="en-IN" cap="none" dirty="0" smtClean="0">
                <a:latin typeface="Times New Roman" panose="02020603050405020304" pitchFamily="18" charset="0"/>
                <a:cs typeface="Times New Roman" panose="02020603050405020304" pitchFamily="18" charset="0"/>
              </a:rPr>
              <a:t>Variable </a:t>
            </a:r>
            <a:r>
              <a:rPr lang="en-IN" cap="none" dirty="0">
                <a:latin typeface="Times New Roman" panose="02020603050405020304" pitchFamily="18" charset="0"/>
                <a:cs typeface="Times New Roman" panose="02020603050405020304" pitchFamily="18" charset="0"/>
              </a:rPr>
              <a:t>identification and data understanding is the main process of building a successful model. </a:t>
            </a:r>
            <a:endParaRPr lang="en-IN" cap="none" dirty="0" smtClean="0">
              <a:latin typeface="Times New Roman" panose="02020603050405020304" pitchFamily="18" charset="0"/>
              <a:cs typeface="Times New Roman" panose="02020603050405020304" pitchFamily="18" charset="0"/>
            </a:endParaRPr>
          </a:p>
          <a:p>
            <a:pPr algn="just">
              <a:lnSpc>
                <a:spcPct val="100000"/>
              </a:lnSpc>
            </a:pPr>
            <a:r>
              <a:rPr lang="en-IN" cap="none" dirty="0" smtClean="0">
                <a:latin typeface="Times New Roman" panose="02020603050405020304" pitchFamily="18" charset="0"/>
                <a:cs typeface="Times New Roman" panose="02020603050405020304" pitchFamily="18" charset="0"/>
              </a:rPr>
              <a:t>Different </a:t>
            </a:r>
            <a:r>
              <a:rPr lang="en-IN" cap="none" dirty="0">
                <a:latin typeface="Times New Roman" panose="02020603050405020304" pitchFamily="18" charset="0"/>
                <a:cs typeface="Times New Roman" panose="02020603050405020304" pitchFamily="18" charset="0"/>
              </a:rPr>
              <a:t>machine learning algorithms are applied to the pre-processed data and the accuracy is compared to see which algorithm performed better other performance metrics like precision, recall, f1-score are also taken in consideration for evaluating the model. </a:t>
            </a:r>
            <a:endParaRPr lang="en-IN" cap="none" dirty="0" smtClean="0">
              <a:latin typeface="Times New Roman" panose="02020603050405020304" pitchFamily="18" charset="0"/>
              <a:cs typeface="Times New Roman" panose="02020603050405020304" pitchFamily="18" charset="0"/>
            </a:endParaRPr>
          </a:p>
          <a:p>
            <a:pPr algn="just">
              <a:lnSpc>
                <a:spcPct val="100000"/>
              </a:lnSpc>
            </a:pPr>
            <a:r>
              <a:rPr lang="en-IN" cap="none" dirty="0" smtClean="0">
                <a:latin typeface="Times New Roman" panose="02020603050405020304" pitchFamily="18" charset="0"/>
                <a:cs typeface="Times New Roman" panose="02020603050405020304" pitchFamily="18" charset="0"/>
              </a:rPr>
              <a:t>The </a:t>
            </a:r>
            <a:r>
              <a:rPr lang="en-IN" cap="none" dirty="0">
                <a:latin typeface="Times New Roman" panose="02020603050405020304" pitchFamily="18" charset="0"/>
                <a:cs typeface="Times New Roman" panose="02020603050405020304" pitchFamily="18" charset="0"/>
              </a:rPr>
              <a:t>machine learning model is used </a:t>
            </a:r>
            <a:r>
              <a:rPr lang="en-IN" cap="none" dirty="0" smtClean="0">
                <a:latin typeface="Times New Roman" panose="02020603050405020304" pitchFamily="18" charset="0"/>
                <a:cs typeface="Times New Roman" panose="02020603050405020304" pitchFamily="18" charset="0"/>
              </a:rPr>
              <a:t>for predicting </a:t>
            </a:r>
            <a:r>
              <a:rPr lang="en-IN" cap="none" dirty="0">
                <a:latin typeface="Times New Roman" panose="02020603050405020304" pitchFamily="18" charset="0"/>
                <a:cs typeface="Times New Roman" panose="02020603050405020304" pitchFamily="18" charset="0"/>
              </a:rPr>
              <a:t>the ransomware attack outcome.</a:t>
            </a:r>
          </a:p>
        </p:txBody>
      </p:sp>
    </p:spTree>
    <p:extLst>
      <p:ext uri="{BB962C8B-B14F-4D97-AF65-F5344CB8AC3E}">
        <p14:creationId xmlns:p14="http://schemas.microsoft.com/office/powerpoint/2010/main" val="3807390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latin typeface="Times New Roman" panose="02020603050405020304" pitchFamily="18" charset="0"/>
                <a:cs typeface="Times New Roman" panose="02020603050405020304" pitchFamily="18" charset="0"/>
              </a:rPr>
              <a:t>Advantages</a:t>
            </a:r>
            <a:endParaRPr lang="en-IN" sz="2800" b="1" dirty="0"/>
          </a:p>
        </p:txBody>
      </p:sp>
      <p:sp>
        <p:nvSpPr>
          <p:cNvPr id="3" name="Content Placeholder 2"/>
          <p:cNvSpPr>
            <a:spLocks noGrp="1"/>
          </p:cNvSpPr>
          <p:nvPr>
            <p:ph sz="quarter" idx="13"/>
          </p:nvPr>
        </p:nvSpPr>
        <p:spPr>
          <a:xfrm>
            <a:off x="685801" y="1837765"/>
            <a:ext cx="10394707" cy="2982481"/>
          </a:xfrm>
        </p:spPr>
        <p:txBody>
          <a:bodyPr/>
          <a:lstStyle/>
          <a:p>
            <a:pPr lvl="0" algn="just">
              <a:lnSpc>
                <a:spcPct val="110000"/>
              </a:lnSpc>
            </a:pPr>
            <a:r>
              <a:rPr lang="en-IN" cap="none" dirty="0" smtClean="0">
                <a:latin typeface="Times New Roman" panose="02020603050405020304" pitchFamily="18" charset="0"/>
                <a:cs typeface="Times New Roman" panose="02020603050405020304" pitchFamily="18" charset="0"/>
              </a:rPr>
              <a:t>The proposed system is implemented particularly based </a:t>
            </a:r>
            <a:r>
              <a:rPr lang="en-IN" cap="none" dirty="0">
                <a:latin typeface="Times New Roman" panose="02020603050405020304" pitchFamily="18" charset="0"/>
                <a:cs typeface="Times New Roman" panose="02020603050405020304" pitchFamily="18" charset="0"/>
              </a:rPr>
              <a:t>on bitcoin </a:t>
            </a:r>
            <a:r>
              <a:rPr lang="en-IN" cap="none" dirty="0" err="1">
                <a:latin typeface="Times New Roman" panose="02020603050405020304" pitchFamily="18" charset="0"/>
                <a:cs typeface="Times New Roman" panose="02020603050405020304" pitchFamily="18" charset="0"/>
              </a:rPr>
              <a:t>ransomware</a:t>
            </a:r>
            <a:r>
              <a:rPr lang="en-IN" cap="none" dirty="0">
                <a:latin typeface="Times New Roman" panose="02020603050405020304" pitchFamily="18" charset="0"/>
                <a:cs typeface="Times New Roman" panose="02020603050405020304" pitchFamily="18" charset="0"/>
              </a:rPr>
              <a:t> </a:t>
            </a:r>
            <a:r>
              <a:rPr lang="en-IN" cap="none" dirty="0" smtClean="0">
                <a:latin typeface="Times New Roman" panose="02020603050405020304" pitchFamily="18" charset="0"/>
                <a:cs typeface="Times New Roman" panose="02020603050405020304" pitchFamily="18" charset="0"/>
              </a:rPr>
              <a:t>attack prediction.</a:t>
            </a:r>
            <a:endParaRPr lang="en-IN" cap="none" dirty="0">
              <a:latin typeface="Times New Roman" panose="02020603050405020304" pitchFamily="18" charset="0"/>
              <a:cs typeface="Times New Roman" panose="02020603050405020304" pitchFamily="18" charset="0"/>
            </a:endParaRPr>
          </a:p>
          <a:p>
            <a:pPr lvl="0" algn="just">
              <a:lnSpc>
                <a:spcPct val="110000"/>
              </a:lnSpc>
            </a:pPr>
            <a:r>
              <a:rPr lang="en-IN" cap="none" dirty="0" smtClean="0">
                <a:latin typeface="Times New Roman" panose="02020603050405020304" pitchFamily="18" charset="0"/>
                <a:cs typeface="Times New Roman" panose="02020603050405020304" pitchFamily="18" charset="0"/>
              </a:rPr>
              <a:t>The implementation of an algorithm known as the voting classifier is done for the identification of best classification results.</a:t>
            </a:r>
            <a:endParaRPr lang="en-IN" cap="none" dirty="0">
              <a:latin typeface="Times New Roman" panose="02020603050405020304" pitchFamily="18" charset="0"/>
              <a:cs typeface="Times New Roman" panose="02020603050405020304" pitchFamily="18" charset="0"/>
            </a:endParaRPr>
          </a:p>
          <a:p>
            <a:pPr lvl="0" algn="just">
              <a:lnSpc>
                <a:spcPct val="110000"/>
              </a:lnSpc>
            </a:pPr>
            <a:r>
              <a:rPr lang="en-IN" cap="none" dirty="0" smtClean="0">
                <a:latin typeface="Times New Roman" panose="02020603050405020304" pitchFamily="18" charset="0"/>
                <a:cs typeface="Times New Roman" panose="02020603050405020304" pitchFamily="18" charset="0"/>
              </a:rPr>
              <a:t>The dataset involves more than 14K sample of features which could give the best accuracy for attack prediction.</a:t>
            </a:r>
          </a:p>
          <a:p>
            <a:pPr lvl="0" algn="just">
              <a:lnSpc>
                <a:spcPct val="110000"/>
              </a:lnSpc>
            </a:pPr>
            <a:r>
              <a:rPr lang="en-IN" cap="none" dirty="0" smtClean="0">
                <a:latin typeface="Times New Roman" panose="02020603050405020304" pitchFamily="18" charset="0"/>
                <a:cs typeface="Times New Roman" panose="02020603050405020304" pitchFamily="18" charset="0"/>
              </a:rPr>
              <a:t>The deployment of </a:t>
            </a:r>
            <a:r>
              <a:rPr lang="en-IN" cap="none" dirty="0" err="1" smtClean="0">
                <a:latin typeface="Times New Roman" panose="02020603050405020304" pitchFamily="18" charset="0"/>
                <a:cs typeface="Times New Roman" panose="02020603050405020304" pitchFamily="18" charset="0"/>
              </a:rPr>
              <a:t>ransomware</a:t>
            </a:r>
            <a:r>
              <a:rPr lang="en-IN" cap="none" dirty="0" smtClean="0">
                <a:latin typeface="Times New Roman" panose="02020603050405020304" pitchFamily="18" charset="0"/>
                <a:cs typeface="Times New Roman" panose="02020603050405020304" pitchFamily="18" charset="0"/>
              </a:rPr>
              <a:t> attack prediction is done with necessary inputs and designed for the end users. </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6435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35837"/>
            <a:ext cx="10396882" cy="1109630"/>
          </a:xfrm>
        </p:spPr>
        <p:txBody>
          <a:bodyPr>
            <a:normAutofit/>
          </a:bodyPr>
          <a:lstStyle/>
          <a:p>
            <a:pPr algn="ctr"/>
            <a:r>
              <a:rPr lang="en-US" sz="2800" b="1" dirty="0">
                <a:latin typeface="Times New Roman" panose="02020603050405020304" pitchFamily="18" charset="0"/>
                <a:cs typeface="Times New Roman" panose="02020603050405020304" pitchFamily="18" charset="0"/>
              </a:rPr>
              <a:t>Environmental </a:t>
            </a:r>
            <a:r>
              <a:rPr lang="en-US" sz="2800" b="1" dirty="0" err="1" smtClean="0">
                <a:latin typeface="Times New Roman" panose="02020603050405020304" pitchFamily="18" charset="0"/>
                <a:cs typeface="Times New Roman" panose="02020603050405020304" pitchFamily="18" charset="0"/>
              </a:rPr>
              <a:t>RequirementS</a:t>
            </a:r>
            <a:endParaRPr lang="en-IN" sz="2800" dirty="0"/>
          </a:p>
        </p:txBody>
      </p:sp>
      <p:sp>
        <p:nvSpPr>
          <p:cNvPr id="3" name="Content Placeholder 2"/>
          <p:cNvSpPr>
            <a:spLocks noGrp="1"/>
          </p:cNvSpPr>
          <p:nvPr>
            <p:ph sz="quarter" idx="13"/>
          </p:nvPr>
        </p:nvSpPr>
        <p:spPr>
          <a:xfrm>
            <a:off x="685800" y="1444239"/>
            <a:ext cx="10394707" cy="3930347"/>
          </a:xfrm>
        </p:spPr>
        <p:txBody>
          <a:bodyPr>
            <a:noAutofit/>
          </a:bodyPr>
          <a:lstStyle/>
          <a:p>
            <a:pPr marL="0" indent="0">
              <a:lnSpc>
                <a:spcPct val="100000"/>
              </a:lnSpc>
              <a:buNone/>
            </a:pPr>
            <a:r>
              <a:rPr lang="en-IN" cap="none" dirty="0">
                <a:latin typeface="Times New Roman" panose="02020603050405020304" pitchFamily="18" charset="0"/>
                <a:cs typeface="Times New Roman" panose="02020603050405020304" pitchFamily="18" charset="0"/>
              </a:rPr>
              <a:t>Software Requirements</a:t>
            </a:r>
          </a:p>
          <a:p>
            <a:pPr>
              <a:lnSpc>
                <a:spcPct val="100000"/>
              </a:lnSpc>
            </a:pPr>
            <a:r>
              <a:rPr lang="en-IN" cap="none" dirty="0">
                <a:latin typeface="Times New Roman" panose="02020603050405020304" pitchFamily="18" charset="0"/>
                <a:cs typeface="Times New Roman" panose="02020603050405020304" pitchFamily="18" charset="0"/>
              </a:rPr>
              <a:t>Operating System 	: Windows </a:t>
            </a:r>
          </a:p>
          <a:p>
            <a:pPr>
              <a:lnSpc>
                <a:spcPct val="100000"/>
              </a:lnSpc>
            </a:pPr>
            <a:r>
              <a:rPr lang="en-IN" cap="none" dirty="0" smtClean="0">
                <a:latin typeface="Times New Roman" panose="02020603050405020304" pitchFamily="18" charset="0"/>
                <a:cs typeface="Times New Roman" panose="02020603050405020304" pitchFamily="18" charset="0"/>
              </a:rPr>
              <a:t> Tool   </a:t>
            </a:r>
            <a:r>
              <a:rPr lang="en-IN" cap="none" dirty="0">
                <a:latin typeface="Times New Roman" panose="02020603050405020304" pitchFamily="18" charset="0"/>
                <a:cs typeface="Times New Roman" panose="02020603050405020304" pitchFamily="18" charset="0"/>
              </a:rPr>
              <a:t>		: Anaconda with </a:t>
            </a:r>
            <a:r>
              <a:rPr lang="en-IN" cap="none" dirty="0" err="1">
                <a:latin typeface="Times New Roman" panose="02020603050405020304" pitchFamily="18" charset="0"/>
                <a:cs typeface="Times New Roman" panose="02020603050405020304" pitchFamily="18" charset="0"/>
              </a:rPr>
              <a:t>Jupyter</a:t>
            </a:r>
            <a:r>
              <a:rPr lang="en-IN" cap="none" dirty="0">
                <a:latin typeface="Times New Roman" panose="02020603050405020304" pitchFamily="18" charset="0"/>
                <a:cs typeface="Times New Roman" panose="02020603050405020304" pitchFamily="18" charset="0"/>
              </a:rPr>
              <a:t> Notebook</a:t>
            </a:r>
          </a:p>
          <a:p>
            <a:pPr>
              <a:lnSpc>
                <a:spcPct val="100000"/>
              </a:lnSpc>
            </a:pPr>
            <a:endParaRPr lang="en-IN" cap="none" dirty="0">
              <a:latin typeface="Times New Roman" panose="02020603050405020304" pitchFamily="18" charset="0"/>
              <a:cs typeface="Times New Roman" panose="02020603050405020304" pitchFamily="18" charset="0"/>
            </a:endParaRPr>
          </a:p>
          <a:p>
            <a:pPr marL="0" indent="0">
              <a:lnSpc>
                <a:spcPct val="100000"/>
              </a:lnSpc>
              <a:buNone/>
            </a:pPr>
            <a:r>
              <a:rPr lang="en-IN" cap="none" dirty="0">
                <a:latin typeface="Times New Roman" panose="02020603050405020304" pitchFamily="18" charset="0"/>
                <a:cs typeface="Times New Roman" panose="02020603050405020304" pitchFamily="18" charset="0"/>
              </a:rPr>
              <a:t>Hardware requirements</a:t>
            </a:r>
          </a:p>
          <a:p>
            <a:pPr>
              <a:lnSpc>
                <a:spcPct val="100000"/>
              </a:lnSpc>
            </a:pPr>
            <a:r>
              <a:rPr lang="en-IN" cap="none" dirty="0">
                <a:latin typeface="Times New Roman" panose="02020603050405020304" pitchFamily="18" charset="0"/>
                <a:cs typeface="Times New Roman" panose="02020603050405020304" pitchFamily="18" charset="0"/>
              </a:rPr>
              <a:t>Processor   		: Pentium IV/III</a:t>
            </a:r>
          </a:p>
          <a:p>
            <a:pPr>
              <a:lnSpc>
                <a:spcPct val="100000"/>
              </a:lnSpc>
            </a:pPr>
            <a:r>
              <a:rPr lang="en-IN" cap="none" dirty="0">
                <a:latin typeface="Times New Roman" panose="02020603050405020304" pitchFamily="18" charset="0"/>
                <a:cs typeface="Times New Roman" panose="02020603050405020304" pitchFamily="18" charset="0"/>
              </a:rPr>
              <a:t>Hard disk   		: minimum 80 GB</a:t>
            </a:r>
          </a:p>
          <a:p>
            <a:pPr>
              <a:lnSpc>
                <a:spcPct val="100000"/>
              </a:lnSpc>
            </a:pPr>
            <a:r>
              <a:rPr lang="en-IN" cap="none" dirty="0">
                <a:latin typeface="Times New Roman" panose="02020603050405020304" pitchFamily="18" charset="0"/>
                <a:cs typeface="Times New Roman" panose="02020603050405020304" pitchFamily="18" charset="0"/>
              </a:rPr>
              <a:t>RAM        		: minimum 2 GB</a:t>
            </a:r>
          </a:p>
        </p:txBody>
      </p:sp>
    </p:spTree>
    <p:extLst>
      <p:ext uri="{BB962C8B-B14F-4D97-AF65-F5344CB8AC3E}">
        <p14:creationId xmlns:p14="http://schemas.microsoft.com/office/powerpoint/2010/main" val="19429166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6"/>
            <a:ext cx="10396882" cy="803305"/>
          </a:xfrm>
        </p:spPr>
        <p:txBody>
          <a:bodyPr>
            <a:normAutofit/>
          </a:bodyPr>
          <a:lstStyle/>
          <a:p>
            <a:pPr algn="ctr"/>
            <a:r>
              <a:rPr lang="en-US" sz="2800" b="1" dirty="0">
                <a:latin typeface="Times New Roman" panose="02020603050405020304" pitchFamily="18" charset="0"/>
                <a:cs typeface="Times New Roman" panose="02020603050405020304" pitchFamily="18" charset="0"/>
              </a:rPr>
              <a:t>System Architecture</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descr="C:\Users\SPIRO-PYTHON1\Desktop\draw.io\New folder\Ransomware SA.JPG"/>
          <p:cNvPicPr>
            <a:picLocks noGrp="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555335" y="931492"/>
            <a:ext cx="8554340" cy="4529271"/>
          </a:xfrm>
          <a:prstGeom prst="rect">
            <a:avLst/>
          </a:prstGeom>
          <a:noFill/>
          <a:ln>
            <a:noFill/>
          </a:ln>
        </p:spPr>
      </p:pic>
    </p:spTree>
    <p:extLst>
      <p:ext uri="{BB962C8B-B14F-4D97-AF65-F5344CB8AC3E}">
        <p14:creationId xmlns:p14="http://schemas.microsoft.com/office/powerpoint/2010/main" val="40275699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8188"/>
            <a:ext cx="10396882" cy="598205"/>
          </a:xfrm>
        </p:spPr>
        <p:txBody>
          <a:bodyPr>
            <a:normAutofit/>
          </a:bodyPr>
          <a:lstStyle/>
          <a:p>
            <a:r>
              <a:rPr lang="en-US" sz="2800" b="1" dirty="0" smtClean="0">
                <a:latin typeface="Times New Roman" panose="02020603050405020304" pitchFamily="18" charset="0"/>
                <a:cs typeface="Times New Roman" panose="02020603050405020304" pitchFamily="18" charset="0"/>
              </a:rPr>
              <a:t>                      Dataflow diagram – level 0</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89518" y="2178580"/>
            <a:ext cx="8554340" cy="1898360"/>
          </a:xfrm>
        </p:spPr>
      </p:pic>
    </p:spTree>
    <p:extLst>
      <p:ext uri="{BB962C8B-B14F-4D97-AF65-F5344CB8AC3E}">
        <p14:creationId xmlns:p14="http://schemas.microsoft.com/office/powerpoint/2010/main" val="21249888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94004"/>
            <a:ext cx="10396882" cy="598205"/>
          </a:xfrm>
        </p:spPr>
        <p:txBody>
          <a:bodyPr>
            <a:normAutofit/>
          </a:bodyPr>
          <a:lstStyle/>
          <a:p>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                      Dataflow </a:t>
            </a:r>
            <a:r>
              <a:rPr lang="en-US" sz="2800" b="1" dirty="0">
                <a:latin typeface="Times New Roman" panose="02020603050405020304" pitchFamily="18" charset="0"/>
                <a:cs typeface="Times New Roman" panose="02020603050405020304" pitchFamily="18" charset="0"/>
              </a:rPr>
              <a:t>diagram – level </a:t>
            </a:r>
            <a:r>
              <a:rPr lang="en-US" sz="2800" b="1" dirty="0" smtClean="0">
                <a:latin typeface="Times New Roman" panose="02020603050405020304" pitchFamily="18" charset="0"/>
                <a:cs typeface="Times New Roman" panose="02020603050405020304" pitchFamily="18" charset="0"/>
              </a:rPr>
              <a:t>1</a:t>
            </a:r>
            <a:endParaRPr lang="en-IN" sz="2800"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21151" y="1538825"/>
            <a:ext cx="8742347" cy="3075322"/>
          </a:xfrm>
        </p:spPr>
      </p:pic>
    </p:spTree>
    <p:extLst>
      <p:ext uri="{BB962C8B-B14F-4D97-AF65-F5344CB8AC3E}">
        <p14:creationId xmlns:p14="http://schemas.microsoft.com/office/powerpoint/2010/main" val="13966765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02550"/>
            <a:ext cx="10396882" cy="606751"/>
          </a:xfrm>
        </p:spPr>
        <p:txBody>
          <a:bodyPr>
            <a:normAutofit/>
          </a:bodyPr>
          <a:lstStyle/>
          <a:p>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                      Dataflow </a:t>
            </a:r>
            <a:r>
              <a:rPr lang="en-US" sz="2800" b="1" dirty="0">
                <a:latin typeface="Times New Roman" panose="02020603050405020304" pitchFamily="18" charset="0"/>
                <a:cs typeface="Times New Roman" panose="02020603050405020304" pitchFamily="18" charset="0"/>
              </a:rPr>
              <a:t>diagram – level </a:t>
            </a:r>
            <a:r>
              <a:rPr lang="en-US" sz="2800" b="1" dirty="0" smtClean="0">
                <a:latin typeface="Times New Roman" panose="02020603050405020304" pitchFamily="18" charset="0"/>
                <a:cs typeface="Times New Roman" panose="02020603050405020304" pitchFamily="18" charset="0"/>
              </a:rPr>
              <a:t>2</a:t>
            </a:r>
            <a:endParaRPr lang="en-IN" sz="2800"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92067" y="1784362"/>
            <a:ext cx="8409061" cy="2592793"/>
          </a:xfrm>
        </p:spPr>
      </p:pic>
    </p:spTree>
    <p:extLst>
      <p:ext uri="{BB962C8B-B14F-4D97-AF65-F5344CB8AC3E}">
        <p14:creationId xmlns:p14="http://schemas.microsoft.com/office/powerpoint/2010/main" val="2278016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11096"/>
            <a:ext cx="10396882" cy="529839"/>
          </a:xfrm>
        </p:spPr>
        <p:txBody>
          <a:bodyPr>
            <a:normAutofit/>
          </a:bodyPr>
          <a:lstStyle/>
          <a:p>
            <a:r>
              <a:rPr lang="en-IN" sz="2800" b="1" dirty="0" smtClean="0">
                <a:latin typeface="Times New Roman" panose="02020603050405020304" pitchFamily="18" charset="0"/>
                <a:cs typeface="Times New Roman" panose="02020603050405020304" pitchFamily="18" charset="0"/>
              </a:rPr>
              <a:t>                                   use case diagram</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23700" y="743483"/>
            <a:ext cx="8451791" cy="4708733"/>
          </a:xfrm>
        </p:spPr>
      </p:pic>
    </p:spTree>
    <p:extLst>
      <p:ext uri="{BB962C8B-B14F-4D97-AF65-F5344CB8AC3E}">
        <p14:creationId xmlns:p14="http://schemas.microsoft.com/office/powerpoint/2010/main" val="2593036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02550"/>
            <a:ext cx="10396882" cy="606751"/>
          </a:xfrm>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sequence </a:t>
            </a:r>
            <a:r>
              <a:rPr lang="en-US" sz="2800" b="1" dirty="0">
                <a:latin typeface="Times New Roman" panose="02020603050405020304" pitchFamily="18" charset="0"/>
                <a:cs typeface="Times New Roman" panose="02020603050405020304" pitchFamily="18" charset="0"/>
              </a:rPr>
              <a:t>Diagram</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1538242" y="709300"/>
            <a:ext cx="8699619" cy="4760007"/>
          </a:xfrm>
          <a:prstGeom prst="rect">
            <a:avLst/>
          </a:prstGeom>
          <a:noFill/>
          <a:ln>
            <a:noFill/>
          </a:ln>
        </p:spPr>
      </p:pic>
    </p:spTree>
    <p:extLst>
      <p:ext uri="{BB962C8B-B14F-4D97-AF65-F5344CB8AC3E}">
        <p14:creationId xmlns:p14="http://schemas.microsoft.com/office/powerpoint/2010/main" val="13795211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19642"/>
            <a:ext cx="10396882" cy="555476"/>
          </a:xfrm>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activity </a:t>
            </a:r>
            <a:r>
              <a:rPr lang="en-US" sz="2800" b="1" dirty="0">
                <a:latin typeface="Times New Roman" panose="02020603050405020304" pitchFamily="18" charset="0"/>
                <a:cs typeface="Times New Roman" panose="02020603050405020304" pitchFamily="18" charset="0"/>
              </a:rPr>
              <a:t>Diagram</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1504060" y="675118"/>
            <a:ext cx="8656889" cy="4811282"/>
          </a:xfrm>
          <a:prstGeom prst="rect">
            <a:avLst/>
          </a:prstGeom>
          <a:noFill/>
          <a:ln>
            <a:noFill/>
          </a:ln>
        </p:spPr>
      </p:pic>
    </p:spTree>
    <p:extLst>
      <p:ext uri="{BB962C8B-B14F-4D97-AF65-F5344CB8AC3E}">
        <p14:creationId xmlns:p14="http://schemas.microsoft.com/office/powerpoint/2010/main" val="2821665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76016"/>
            <a:ext cx="10396882" cy="1016948"/>
          </a:xfrm>
        </p:spPr>
        <p:txBody>
          <a:bodyPr>
            <a:normAutofit/>
          </a:bodyPr>
          <a:lstStyle/>
          <a:p>
            <a:pPr algn="ctr"/>
            <a:r>
              <a:rPr lang="en-US" sz="2800" b="1" dirty="0">
                <a:latin typeface="Times New Roman" panose="02020603050405020304" pitchFamily="18" charset="0"/>
                <a:cs typeface="Times New Roman" panose="02020603050405020304" pitchFamily="18" charset="0"/>
              </a:rPr>
              <a:t>Preparing the Dataset</a:t>
            </a:r>
            <a:endParaRPr lang="en-IN" sz="2800" b="1" dirty="0"/>
          </a:p>
        </p:txBody>
      </p:sp>
      <p:sp>
        <p:nvSpPr>
          <p:cNvPr id="3" name="Content Placeholder 2"/>
          <p:cNvSpPr>
            <a:spLocks noGrp="1"/>
          </p:cNvSpPr>
          <p:nvPr>
            <p:ph sz="quarter" idx="13"/>
          </p:nvPr>
        </p:nvSpPr>
        <p:spPr>
          <a:xfrm>
            <a:off x="685800" y="1128045"/>
            <a:ext cx="10394707" cy="3700329"/>
          </a:xfrm>
        </p:spPr>
        <p:txBody>
          <a:bodyPr>
            <a:noAutofit/>
          </a:bodyPr>
          <a:lstStyle/>
          <a:p>
            <a:pPr marL="0" indent="0" algn="just" fontAlgn="base">
              <a:lnSpc>
                <a:spcPct val="100000"/>
              </a:lnSpc>
              <a:buNone/>
            </a:pPr>
            <a:r>
              <a:rPr lang="en-US" cap="none" dirty="0">
                <a:latin typeface="Times New Roman" panose="02020603050405020304" pitchFamily="18" charset="0"/>
                <a:cs typeface="Times New Roman" panose="02020603050405020304" pitchFamily="18" charset="0"/>
              </a:rPr>
              <a:t>This dataset contains 14514 records of features, which were then classified into 6 classes. </a:t>
            </a:r>
            <a:endParaRPr lang="en-US" cap="none" dirty="0" smtClean="0">
              <a:latin typeface="Times New Roman" panose="02020603050405020304" pitchFamily="18" charset="0"/>
              <a:cs typeface="Times New Roman" panose="02020603050405020304" pitchFamily="18" charset="0"/>
            </a:endParaRPr>
          </a:p>
          <a:p>
            <a:pPr marL="0" indent="0" algn="just" fontAlgn="base">
              <a:lnSpc>
                <a:spcPct val="100000"/>
              </a:lnSpc>
              <a:buNone/>
            </a:pPr>
            <a:r>
              <a:rPr lang="en-US" cap="none" dirty="0" smtClean="0">
                <a:latin typeface="Times New Roman" panose="02020603050405020304" pitchFamily="18" charset="0"/>
                <a:cs typeface="Times New Roman" panose="02020603050405020304" pitchFamily="18" charset="0"/>
              </a:rPr>
              <a:t>That </a:t>
            </a:r>
            <a:r>
              <a:rPr lang="en-US" cap="none" dirty="0">
                <a:latin typeface="Times New Roman" panose="02020603050405020304" pitchFamily="18" charset="0"/>
                <a:cs typeface="Times New Roman" panose="02020603050405020304" pitchFamily="18" charset="0"/>
              </a:rPr>
              <a:t>is:</a:t>
            </a:r>
            <a:endParaRPr lang="en-IN" cap="none" dirty="0">
              <a:latin typeface="Times New Roman" panose="02020603050405020304" pitchFamily="18" charset="0"/>
              <a:cs typeface="Times New Roman" panose="02020603050405020304" pitchFamily="18" charset="0"/>
            </a:endParaRPr>
          </a:p>
          <a:p>
            <a:pPr lvl="0" algn="just" fontAlgn="base">
              <a:lnSpc>
                <a:spcPct val="100000"/>
              </a:lnSpc>
            </a:pPr>
            <a:r>
              <a:rPr lang="en-US" cap="none" dirty="0" err="1">
                <a:latin typeface="Times New Roman" panose="02020603050405020304" pitchFamily="18" charset="0"/>
                <a:cs typeface="Times New Roman" panose="02020603050405020304" pitchFamily="18" charset="0"/>
              </a:rPr>
              <a:t>Cerber</a:t>
            </a:r>
            <a:r>
              <a:rPr lang="en-US" cap="none" dirty="0">
                <a:latin typeface="Times New Roman" panose="02020603050405020304" pitchFamily="18" charset="0"/>
                <a:cs typeface="Times New Roman" panose="02020603050405020304" pitchFamily="18" charset="0"/>
              </a:rPr>
              <a:t>			</a:t>
            </a:r>
            <a:endParaRPr lang="en-IN" cap="none" dirty="0">
              <a:latin typeface="Times New Roman" panose="02020603050405020304" pitchFamily="18" charset="0"/>
              <a:cs typeface="Times New Roman" panose="02020603050405020304" pitchFamily="18" charset="0"/>
            </a:endParaRPr>
          </a:p>
          <a:p>
            <a:pPr lvl="0" algn="just" fontAlgn="base">
              <a:lnSpc>
                <a:spcPct val="100000"/>
              </a:lnSpc>
            </a:pPr>
            <a:r>
              <a:rPr lang="en-US" cap="none" dirty="0">
                <a:latin typeface="Times New Roman" panose="02020603050405020304" pitchFamily="18" charset="0"/>
                <a:cs typeface="Times New Roman" panose="02020603050405020304" pitchFamily="18" charset="0"/>
              </a:rPr>
              <a:t>Crypto</a:t>
            </a:r>
            <a:endParaRPr lang="en-IN" cap="none" dirty="0">
              <a:latin typeface="Times New Roman" panose="02020603050405020304" pitchFamily="18" charset="0"/>
              <a:cs typeface="Times New Roman" panose="02020603050405020304" pitchFamily="18" charset="0"/>
            </a:endParaRPr>
          </a:p>
          <a:p>
            <a:pPr lvl="0" algn="just" fontAlgn="base">
              <a:lnSpc>
                <a:spcPct val="100000"/>
              </a:lnSpc>
            </a:pPr>
            <a:r>
              <a:rPr lang="en-US" cap="none" dirty="0">
                <a:latin typeface="Times New Roman" panose="02020603050405020304" pitchFamily="18" charset="0"/>
                <a:cs typeface="Times New Roman" panose="02020603050405020304" pitchFamily="18" charset="0"/>
              </a:rPr>
              <a:t>Crypto Locker</a:t>
            </a:r>
            <a:endParaRPr lang="en-IN" cap="none" dirty="0">
              <a:latin typeface="Times New Roman" panose="02020603050405020304" pitchFamily="18" charset="0"/>
              <a:cs typeface="Times New Roman" panose="02020603050405020304" pitchFamily="18" charset="0"/>
            </a:endParaRPr>
          </a:p>
          <a:p>
            <a:pPr lvl="0" algn="just" fontAlgn="base">
              <a:lnSpc>
                <a:spcPct val="100000"/>
              </a:lnSpc>
            </a:pPr>
            <a:r>
              <a:rPr lang="en-US" cap="none" dirty="0">
                <a:latin typeface="Times New Roman" panose="02020603050405020304" pitchFamily="18" charset="0"/>
                <a:cs typeface="Times New Roman" panose="02020603050405020304" pitchFamily="18" charset="0"/>
              </a:rPr>
              <a:t>Crypto Wall</a:t>
            </a:r>
            <a:endParaRPr lang="en-IN" cap="none" dirty="0">
              <a:latin typeface="Times New Roman" panose="02020603050405020304" pitchFamily="18" charset="0"/>
              <a:cs typeface="Times New Roman" panose="02020603050405020304" pitchFamily="18" charset="0"/>
            </a:endParaRPr>
          </a:p>
          <a:p>
            <a:pPr lvl="0" algn="just" fontAlgn="base">
              <a:lnSpc>
                <a:spcPct val="100000"/>
              </a:lnSpc>
            </a:pPr>
            <a:r>
              <a:rPr lang="en-US" cap="none" dirty="0" err="1">
                <a:latin typeface="Times New Roman" panose="02020603050405020304" pitchFamily="18" charset="0"/>
                <a:cs typeface="Times New Roman" panose="02020603050405020304" pitchFamily="18" charset="0"/>
              </a:rPr>
              <a:t>Locky</a:t>
            </a:r>
            <a:endParaRPr lang="en-IN" cap="none" dirty="0">
              <a:latin typeface="Times New Roman" panose="02020603050405020304" pitchFamily="18" charset="0"/>
              <a:cs typeface="Times New Roman" panose="02020603050405020304" pitchFamily="18" charset="0"/>
            </a:endParaRPr>
          </a:p>
          <a:p>
            <a:pPr algn="just">
              <a:lnSpc>
                <a:spcPct val="100000"/>
              </a:lnSpc>
            </a:pPr>
            <a:r>
              <a:rPr lang="en-IN" cap="none" dirty="0">
                <a:latin typeface="Times New Roman" panose="02020603050405020304" pitchFamily="18" charset="0"/>
                <a:cs typeface="Times New Roman" panose="02020603050405020304" pitchFamily="18" charset="0"/>
              </a:rPr>
              <a:t>White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914" y="1828800"/>
            <a:ext cx="5811140" cy="2871387"/>
          </a:xfrm>
          <a:prstGeom prst="rect">
            <a:avLst/>
          </a:prstGeom>
        </p:spPr>
      </p:pic>
      <p:sp>
        <p:nvSpPr>
          <p:cNvPr id="5" name="TextBox 4"/>
          <p:cNvSpPr txBox="1"/>
          <p:nvPr/>
        </p:nvSpPr>
        <p:spPr>
          <a:xfrm>
            <a:off x="5067655" y="4864100"/>
            <a:ext cx="5118931"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Dataset: Types of Attacks and Input Features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0511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62370"/>
            <a:ext cx="10396882" cy="1059679"/>
          </a:xfrm>
        </p:spPr>
        <p:txBody>
          <a:bodyPr>
            <a:normAutofit/>
          </a:bodyPr>
          <a:lstStyle/>
          <a:p>
            <a:pPr marL="0" indent="0" algn="ctr"/>
            <a:r>
              <a:rPr lang="en-US" sz="2800" b="1" dirty="0" smtClean="0">
                <a:latin typeface="Times New Roman" panose="02020603050405020304" pitchFamily="18" charset="0"/>
                <a:cs typeface="Times New Roman" panose="02020603050405020304" pitchFamily="18" charset="0"/>
              </a:rPr>
              <a:t>Objectives </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685801" y="1093862"/>
            <a:ext cx="10396882" cy="3888336"/>
          </a:xfrm>
        </p:spPr>
        <p:txBody>
          <a:bodyPr>
            <a:normAutofit/>
          </a:bodyPr>
          <a:lstStyle/>
          <a:p>
            <a:pPr algn="just">
              <a:lnSpc>
                <a:spcPct val="110000"/>
              </a:lnSpc>
            </a:pPr>
            <a:r>
              <a:rPr lang="en-US" cap="none" dirty="0" smtClean="0">
                <a:latin typeface="Times New Roman" panose="02020603050405020304" pitchFamily="18" charset="0"/>
                <a:cs typeface="Times New Roman" panose="02020603050405020304" pitchFamily="18" charset="0"/>
              </a:rPr>
              <a:t>The objective of the </a:t>
            </a:r>
            <a:r>
              <a:rPr lang="en-US" cap="none" dirty="0">
                <a:latin typeface="Times New Roman" panose="02020603050405020304" pitchFamily="18" charset="0"/>
                <a:cs typeface="Times New Roman" panose="02020603050405020304" pitchFamily="18" charset="0"/>
              </a:rPr>
              <a:t>work </a:t>
            </a:r>
            <a:r>
              <a:rPr lang="en-US" cap="none" dirty="0" smtClean="0">
                <a:latin typeface="Times New Roman" panose="02020603050405020304" pitchFamily="18" charset="0"/>
                <a:cs typeface="Times New Roman" panose="02020603050405020304" pitchFamily="18" charset="0"/>
              </a:rPr>
              <a:t>is to help </a:t>
            </a:r>
            <a:r>
              <a:rPr lang="en-US" cap="none" dirty="0">
                <a:latin typeface="Times New Roman" panose="02020603050405020304" pitchFamily="18" charset="0"/>
                <a:cs typeface="Times New Roman" panose="02020603050405020304" pitchFamily="18" charset="0"/>
              </a:rPr>
              <a:t>towards building a better understanding of the </a:t>
            </a:r>
            <a:r>
              <a:rPr lang="en-US" cap="none" dirty="0" err="1">
                <a:latin typeface="Times New Roman" panose="02020603050405020304" pitchFamily="18" charset="0"/>
                <a:cs typeface="Times New Roman" panose="02020603050405020304" pitchFamily="18" charset="0"/>
              </a:rPr>
              <a:t>ransomware</a:t>
            </a:r>
            <a:r>
              <a:rPr lang="en-US" cap="none" dirty="0">
                <a:latin typeface="Times New Roman" panose="02020603050405020304" pitchFamily="18" charset="0"/>
                <a:cs typeface="Times New Roman" panose="02020603050405020304" pitchFamily="18" charset="0"/>
              </a:rPr>
              <a:t> threat </a:t>
            </a:r>
            <a:r>
              <a:rPr lang="en-US" cap="none" dirty="0" smtClean="0">
                <a:latin typeface="Times New Roman" panose="02020603050405020304" pitchFamily="18" charset="0"/>
                <a:cs typeface="Times New Roman" panose="02020603050405020304" pitchFamily="18" charset="0"/>
              </a:rPr>
              <a:t>landscape.</a:t>
            </a:r>
          </a:p>
          <a:p>
            <a:pPr algn="just">
              <a:lnSpc>
                <a:spcPct val="110000"/>
              </a:lnSpc>
            </a:pPr>
            <a:r>
              <a:rPr lang="en-US" cap="none" dirty="0" smtClean="0">
                <a:latin typeface="Times New Roman" panose="02020603050405020304" pitchFamily="18" charset="0"/>
                <a:cs typeface="Times New Roman" panose="02020603050405020304" pitchFamily="18" charset="0"/>
              </a:rPr>
              <a:t> It introduces </a:t>
            </a:r>
            <a:r>
              <a:rPr lang="en-US" cap="none" dirty="0">
                <a:latin typeface="Times New Roman" panose="02020603050405020304" pitchFamily="18" charset="0"/>
                <a:cs typeface="Times New Roman" panose="02020603050405020304" pitchFamily="18" charset="0"/>
              </a:rPr>
              <a:t>a practical approach for building effective tools for detection and mitigation of </a:t>
            </a:r>
            <a:r>
              <a:rPr lang="en-US" cap="none" dirty="0" err="1">
                <a:latin typeface="Times New Roman" panose="02020603050405020304" pitchFamily="18" charset="0"/>
                <a:cs typeface="Times New Roman" panose="02020603050405020304" pitchFamily="18" charset="0"/>
              </a:rPr>
              <a:t>ransomware</a:t>
            </a:r>
            <a:r>
              <a:rPr lang="en-US" cap="none" dirty="0">
                <a:latin typeface="Times New Roman" panose="02020603050405020304" pitchFamily="18" charset="0"/>
                <a:cs typeface="Times New Roman" panose="02020603050405020304" pitchFamily="18" charset="0"/>
              </a:rPr>
              <a:t> attacks by monitoring their pre-attack activities and attributing them to known families during early </a:t>
            </a:r>
            <a:r>
              <a:rPr lang="en-US" cap="none" dirty="0" smtClean="0">
                <a:latin typeface="Times New Roman" panose="02020603050405020304" pitchFamily="18" charset="0"/>
                <a:cs typeface="Times New Roman" panose="02020603050405020304" pitchFamily="18" charset="0"/>
              </a:rPr>
              <a:t>phases.</a:t>
            </a:r>
            <a:endParaRPr lang="en-IN" cap="none" dirty="0" smtClean="0">
              <a:latin typeface="Times New Roman" panose="02020603050405020304" pitchFamily="18" charset="0"/>
              <a:cs typeface="Times New Roman" panose="02020603050405020304" pitchFamily="18" charset="0"/>
            </a:endParaRPr>
          </a:p>
          <a:p>
            <a:pPr algn="just">
              <a:lnSpc>
                <a:spcPct val="110000"/>
              </a:lnSpc>
            </a:pPr>
            <a:r>
              <a:rPr lang="en-IN" cap="none" dirty="0" smtClean="0">
                <a:latin typeface="Times New Roman" panose="02020603050405020304" pitchFamily="18" charset="0"/>
                <a:cs typeface="Times New Roman" panose="02020603050405020304" pitchFamily="18" charset="0"/>
              </a:rPr>
              <a:t>The </a:t>
            </a:r>
            <a:r>
              <a:rPr lang="en-IN" cap="none" dirty="0">
                <a:latin typeface="Times New Roman" panose="02020603050405020304" pitchFamily="18" charset="0"/>
                <a:cs typeface="Times New Roman" panose="02020603050405020304" pitchFamily="18" charset="0"/>
              </a:rPr>
              <a:t>goal is to develop a machine learning model for Crypto </a:t>
            </a:r>
            <a:r>
              <a:rPr lang="en-IN" cap="none" dirty="0" err="1">
                <a:latin typeface="Times New Roman" panose="02020603050405020304" pitchFamily="18" charset="0"/>
                <a:cs typeface="Times New Roman" panose="02020603050405020304" pitchFamily="18" charset="0"/>
              </a:rPr>
              <a:t>Ransomware</a:t>
            </a:r>
            <a:r>
              <a:rPr lang="en-IN" cap="none" dirty="0">
                <a:latin typeface="Times New Roman" panose="02020603050405020304" pitchFamily="18" charset="0"/>
                <a:cs typeface="Times New Roman" panose="02020603050405020304" pitchFamily="18" charset="0"/>
              </a:rPr>
              <a:t> </a:t>
            </a:r>
            <a:r>
              <a:rPr lang="en-IN" cap="none" dirty="0" smtClean="0">
                <a:latin typeface="Times New Roman" panose="02020603050405020304" pitchFamily="18" charset="0"/>
                <a:cs typeface="Times New Roman" panose="02020603050405020304" pitchFamily="18" charset="0"/>
              </a:rPr>
              <a:t>Attack Prediction.</a:t>
            </a:r>
          </a:p>
          <a:p>
            <a:pPr algn="just">
              <a:lnSpc>
                <a:spcPct val="110000"/>
              </a:lnSpc>
            </a:pPr>
            <a:r>
              <a:rPr lang="en-IN" cap="none" dirty="0">
                <a:latin typeface="Times New Roman" panose="02020603050405020304" pitchFamily="18" charset="0"/>
                <a:cs typeface="Times New Roman" panose="02020603050405020304" pitchFamily="18" charset="0"/>
              </a:rPr>
              <a:t>T</a:t>
            </a:r>
            <a:r>
              <a:rPr lang="en-IN" cap="none" dirty="0" smtClean="0">
                <a:latin typeface="Times New Roman" panose="02020603050405020304" pitchFamily="18" charset="0"/>
                <a:cs typeface="Times New Roman" panose="02020603050405020304" pitchFamily="18" charset="0"/>
              </a:rPr>
              <a:t>o </a:t>
            </a:r>
            <a:r>
              <a:rPr lang="en-IN" cap="none" dirty="0">
                <a:latin typeface="Times New Roman" panose="02020603050405020304" pitchFamily="18" charset="0"/>
                <a:cs typeface="Times New Roman" panose="02020603050405020304" pitchFamily="18" charset="0"/>
              </a:rPr>
              <a:t>potentially replace the updatable supervised machine learning classification models by predicting results in the form of best accuracy by comparing supervised algorithm</a:t>
            </a:r>
            <a:r>
              <a:rPr lang="en-IN" cap="none"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023376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41833"/>
            <a:ext cx="10396882" cy="1136590"/>
          </a:xfrm>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Module DESCRIPTION</a:t>
            </a:r>
            <a:endParaRPr lang="en-IN" sz="2800" b="1" dirty="0"/>
          </a:p>
        </p:txBody>
      </p:sp>
      <p:sp>
        <p:nvSpPr>
          <p:cNvPr id="3" name="Content Placeholder 2"/>
          <p:cNvSpPr>
            <a:spLocks noGrp="1"/>
          </p:cNvSpPr>
          <p:nvPr>
            <p:ph sz="quarter" idx="13"/>
          </p:nvPr>
        </p:nvSpPr>
        <p:spPr>
          <a:xfrm>
            <a:off x="685800" y="1623702"/>
            <a:ext cx="10394707" cy="3750884"/>
          </a:xfrm>
        </p:spPr>
        <p:txBody>
          <a:bodyPr>
            <a:noAutofit/>
          </a:bodyPr>
          <a:lstStyle/>
          <a:p>
            <a:pPr lvl="0"/>
            <a:r>
              <a:rPr lang="en-IN" cap="none" dirty="0">
                <a:latin typeface="Times New Roman" panose="02020603050405020304" pitchFamily="18" charset="0"/>
                <a:cs typeface="Times New Roman" panose="02020603050405020304" pitchFamily="18" charset="0"/>
              </a:rPr>
              <a:t>Data Pre-processing.</a:t>
            </a:r>
          </a:p>
          <a:p>
            <a:pPr lvl="0"/>
            <a:r>
              <a:rPr lang="en-IN" cap="none" dirty="0">
                <a:latin typeface="Times New Roman" panose="02020603050405020304" pitchFamily="18" charset="0"/>
                <a:cs typeface="Times New Roman" panose="02020603050405020304" pitchFamily="18" charset="0"/>
              </a:rPr>
              <a:t>Data Analysis of Visualization.</a:t>
            </a:r>
          </a:p>
          <a:p>
            <a:pPr lvl="0"/>
            <a:r>
              <a:rPr lang="en-IN" cap="none" dirty="0">
                <a:latin typeface="Times New Roman" panose="02020603050405020304" pitchFamily="18" charset="0"/>
                <a:cs typeface="Times New Roman" panose="02020603050405020304" pitchFamily="18" charset="0"/>
              </a:rPr>
              <a:t>Implementing </a:t>
            </a:r>
            <a:r>
              <a:rPr lang="en-IN" cap="none" dirty="0" err="1">
                <a:latin typeface="Times New Roman" panose="02020603050405020304" pitchFamily="18" charset="0"/>
                <a:cs typeface="Times New Roman" panose="02020603050405020304" pitchFamily="18" charset="0"/>
              </a:rPr>
              <a:t>XGBoost</a:t>
            </a:r>
            <a:r>
              <a:rPr lang="en-IN" cap="none" dirty="0">
                <a:latin typeface="Times New Roman" panose="02020603050405020304" pitchFamily="18" charset="0"/>
                <a:cs typeface="Times New Roman" panose="02020603050405020304" pitchFamily="18" charset="0"/>
              </a:rPr>
              <a:t> Algorithm and Finding the Accuracy.</a:t>
            </a:r>
          </a:p>
          <a:p>
            <a:pPr lvl="0"/>
            <a:r>
              <a:rPr lang="en-IN" cap="none" dirty="0">
                <a:latin typeface="Times New Roman" panose="02020603050405020304" pitchFamily="18" charset="0"/>
                <a:cs typeface="Times New Roman" panose="02020603050405020304" pitchFamily="18" charset="0"/>
              </a:rPr>
              <a:t>Implementing Random Forest Classifier and Finding the Accuracy.</a:t>
            </a:r>
          </a:p>
          <a:p>
            <a:pPr lvl="0"/>
            <a:r>
              <a:rPr lang="en-IN" cap="none" dirty="0">
                <a:latin typeface="Times New Roman" panose="02020603050405020304" pitchFamily="18" charset="0"/>
                <a:cs typeface="Times New Roman" panose="02020603050405020304" pitchFamily="18" charset="0"/>
              </a:rPr>
              <a:t>Implementing Logistic Regression Algorithm and Finding the Accuracy.</a:t>
            </a:r>
          </a:p>
          <a:p>
            <a:pPr lvl="0"/>
            <a:r>
              <a:rPr lang="en-IN" cap="none" dirty="0">
                <a:latin typeface="Times New Roman" panose="02020603050405020304" pitchFamily="18" charset="0"/>
                <a:cs typeface="Times New Roman" panose="02020603050405020304" pitchFamily="18" charset="0"/>
              </a:rPr>
              <a:t>Implementing Voting Classifier Algorithm and Finding the Accuracy.</a:t>
            </a:r>
          </a:p>
          <a:p>
            <a:pPr lvl="0"/>
            <a:r>
              <a:rPr lang="en-IN" cap="none" dirty="0">
                <a:latin typeface="Times New Roman" panose="02020603050405020304" pitchFamily="18" charset="0"/>
                <a:cs typeface="Times New Roman" panose="02020603050405020304" pitchFamily="18" charset="0"/>
              </a:rPr>
              <a:t>Deployment Using Flask.</a:t>
            </a:r>
          </a:p>
          <a:p>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7434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A630C9-D421-1482-08C9-75ED308E45FF}"/>
              </a:ext>
            </a:extLst>
          </p:cNvPr>
          <p:cNvSpPr>
            <a:spLocks noGrp="1"/>
          </p:cNvSpPr>
          <p:nvPr>
            <p:ph type="title"/>
          </p:nvPr>
        </p:nvSpPr>
        <p:spPr>
          <a:xfrm>
            <a:off x="685801" y="119642"/>
            <a:ext cx="10396882" cy="752029"/>
          </a:xfrm>
        </p:spPr>
        <p:txBody>
          <a:bodyPr>
            <a:normAutofit/>
          </a:bodyPr>
          <a:lstStyle/>
          <a:p>
            <a:pPr algn="ctr"/>
            <a:r>
              <a:rPr lang="en-IN" sz="2800" b="1" dirty="0">
                <a:latin typeface="Times New Roman" panose="02020603050405020304" pitchFamily="18" charset="0"/>
                <a:cs typeface="Times New Roman" panose="02020603050405020304" pitchFamily="18" charset="0"/>
              </a:rPr>
              <a:t>Module 1</a:t>
            </a:r>
            <a:r>
              <a:rPr lang="en-IN" sz="2800" b="1" dirty="0" smtClean="0">
                <a:latin typeface="Times New Roman" panose="02020603050405020304" pitchFamily="18" charset="0"/>
                <a:cs typeface="Times New Roman" panose="02020603050405020304" pitchFamily="18" charset="0"/>
              </a:rPr>
              <a:t>: Data </a:t>
            </a:r>
            <a:r>
              <a:rPr lang="en-IN" sz="2800" b="1" dirty="0">
                <a:latin typeface="Times New Roman" panose="02020603050405020304" pitchFamily="18" charset="0"/>
                <a:cs typeface="Times New Roman" panose="02020603050405020304" pitchFamily="18" charset="0"/>
              </a:rPr>
              <a:t>pre-processing</a:t>
            </a:r>
            <a:endParaRPr lang="en-IN" sz="2800" dirty="0"/>
          </a:p>
        </p:txBody>
      </p:sp>
      <p:sp>
        <p:nvSpPr>
          <p:cNvPr id="3" name="Content Placeholder 2">
            <a:extLst>
              <a:ext uri="{FF2B5EF4-FFF2-40B4-BE49-F238E27FC236}">
                <a16:creationId xmlns:a16="http://schemas.microsoft.com/office/drawing/2014/main" xmlns="" id="{888FCC73-830B-9AA2-3D97-471793B876D5}"/>
              </a:ext>
            </a:extLst>
          </p:cNvPr>
          <p:cNvSpPr>
            <a:spLocks noGrp="1"/>
          </p:cNvSpPr>
          <p:nvPr>
            <p:ph sz="quarter" idx="13"/>
          </p:nvPr>
        </p:nvSpPr>
        <p:spPr>
          <a:xfrm>
            <a:off x="685800" y="871671"/>
            <a:ext cx="10394707" cy="4324171"/>
          </a:xfrm>
        </p:spPr>
        <p:txBody>
          <a:bodyPr>
            <a:normAutofit/>
          </a:bodyPr>
          <a:lstStyle/>
          <a:p>
            <a:pPr algn="just"/>
            <a:r>
              <a:rPr lang="en-IN" cap="none" dirty="0" smtClean="0">
                <a:latin typeface="Times New Roman" pitchFamily="18" charset="0"/>
                <a:cs typeface="Times New Roman" pitchFamily="18" charset="0"/>
              </a:rPr>
              <a:t>Data pre-processing is performed to transform the raw data into a useful and efficient format by removing noise and inconsistent data. </a:t>
            </a:r>
          </a:p>
          <a:p>
            <a:pPr algn="just"/>
            <a:r>
              <a:rPr lang="en-IN" cap="none" dirty="0" smtClean="0">
                <a:latin typeface="Times New Roman" pitchFamily="18" charset="0"/>
                <a:cs typeface="Times New Roman" pitchFamily="18" charset="0"/>
              </a:rPr>
              <a:t>So, it creates the reliable consistent data that improves the efficiency of the training data for analysis and also enables accurate decision – making. </a:t>
            </a:r>
          </a:p>
          <a:p>
            <a:pPr marL="0" indent="0" algn="just">
              <a:buNone/>
            </a:pPr>
            <a:r>
              <a:rPr lang="en-US" b="1" cap="none" dirty="0" smtClean="0">
                <a:latin typeface="Times New Roman" pitchFamily="18" charset="0"/>
                <a:cs typeface="Times New Roman" pitchFamily="18" charset="0"/>
              </a:rPr>
              <a:t>1.Describing the data:</a:t>
            </a:r>
          </a:p>
          <a:p>
            <a:pPr marL="0" indent="0" algn="just">
              <a:buNone/>
            </a:pPr>
            <a:endParaRPr lang="en-US" b="1" cap="none" dirty="0" smtClean="0">
              <a:latin typeface="Times New Roman" pitchFamily="18" charset="0"/>
              <a:cs typeface="Times New Roman" pitchFamily="18" charset="0"/>
            </a:endParaRPr>
          </a:p>
          <a:p>
            <a:pPr marL="0" indent="0" algn="just">
              <a:buNone/>
            </a:pPr>
            <a:endParaRPr lang="en-IN" b="1" cap="none" dirty="0" smtClean="0">
              <a:latin typeface="Times New Roman" pitchFamily="18" charset="0"/>
              <a:cs typeface="Times New Roman" pitchFamily="18" charset="0"/>
            </a:endParaRPr>
          </a:p>
          <a:p>
            <a:pPr algn="just"/>
            <a:endParaRPr lang="en-US" cap="none" dirty="0">
              <a:latin typeface="Times New Roman" pitchFamily="18" charset="0"/>
              <a:cs typeface="Times New Roman" pitchFamily="18" charset="0"/>
            </a:endParaRPr>
          </a:p>
          <a:p>
            <a:pPr marL="0" indent="0" algn="just">
              <a:buNone/>
            </a:pPr>
            <a:endParaRPr lang="en-IN" cap="none" dirty="0" smtClean="0">
              <a:latin typeface="Times New Roman" pitchFamily="18" charset="0"/>
              <a:cs typeface="Times New Roman" pitchFamily="18" charset="0"/>
            </a:endParaRPr>
          </a:p>
          <a:p>
            <a:pPr algn="just"/>
            <a:endParaRPr lang="en-IN" cap="none"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596" y="2922662"/>
            <a:ext cx="8207451" cy="2452643"/>
          </a:xfrm>
          <a:prstGeom prst="rect">
            <a:avLst/>
          </a:prstGeom>
        </p:spPr>
      </p:pic>
    </p:spTree>
    <p:extLst>
      <p:ext uri="{BB962C8B-B14F-4D97-AF65-F5344CB8AC3E}">
        <p14:creationId xmlns:p14="http://schemas.microsoft.com/office/powerpoint/2010/main" val="37852334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36732"/>
            <a:ext cx="10394707" cy="6110244"/>
          </a:xfrm>
        </p:spPr>
        <p:txBody>
          <a:bodyPr/>
          <a:lstStyle/>
          <a:p>
            <a:pPr marL="0" indent="0">
              <a:buNone/>
            </a:pPr>
            <a:r>
              <a:rPr lang="en-IN" b="1" cap="none" dirty="0">
                <a:latin typeface="Times New Roman" panose="02020603050405020304" pitchFamily="18" charset="0"/>
                <a:cs typeface="Times New Roman" panose="02020603050405020304" pitchFamily="18" charset="0"/>
              </a:rPr>
              <a:t>2.Checking the unique length values</a:t>
            </a:r>
            <a:r>
              <a:rPr lang="en-IN" b="1" cap="none" dirty="0" smtClean="0">
                <a:latin typeface="Times New Roman" panose="02020603050405020304" pitchFamily="18" charset="0"/>
                <a:cs typeface="Times New Roman" panose="02020603050405020304" pitchFamily="18" charset="0"/>
              </a:rPr>
              <a:t>:</a:t>
            </a:r>
          </a:p>
          <a:p>
            <a:pPr marL="0" indent="0">
              <a:buNone/>
            </a:pPr>
            <a:endParaRPr lang="en-IN" b="1" cap="none" dirty="0">
              <a:latin typeface="Times New Roman" panose="02020603050405020304" pitchFamily="18" charset="0"/>
              <a:cs typeface="Times New Roman" panose="02020603050405020304" pitchFamily="18" charset="0"/>
            </a:endParaRPr>
          </a:p>
          <a:p>
            <a:pPr marL="0" indent="0">
              <a:buNone/>
            </a:pPr>
            <a:endParaRPr lang="en-IN" b="1" cap="none" dirty="0" smtClean="0">
              <a:latin typeface="Times New Roman" panose="02020603050405020304" pitchFamily="18" charset="0"/>
              <a:cs typeface="Times New Roman" panose="02020603050405020304" pitchFamily="18" charset="0"/>
            </a:endParaRPr>
          </a:p>
          <a:p>
            <a:pPr marL="0" indent="0">
              <a:buNone/>
            </a:pPr>
            <a:r>
              <a:rPr lang="en-IN" b="1" cap="none" dirty="0" smtClean="0">
                <a:latin typeface="Times New Roman" panose="02020603050405020304" pitchFamily="18" charset="0"/>
                <a:cs typeface="Times New Roman" panose="02020603050405020304" pitchFamily="18" charset="0"/>
              </a:rPr>
              <a:t>3.Identifying the label in accordance with year:</a:t>
            </a:r>
          </a:p>
          <a:p>
            <a:pPr marL="0" indent="0">
              <a:buNone/>
            </a:pPr>
            <a:endParaRPr lang="en-IN" dirty="0"/>
          </a:p>
          <a:p>
            <a:pPr marL="0" indent="0">
              <a:buNone/>
            </a:pPr>
            <a:endParaRPr lang="en-IN" dirty="0" smtClean="0"/>
          </a:p>
          <a:p>
            <a:pPr marL="0" indent="0">
              <a:buNone/>
            </a:pPr>
            <a:endParaRPr lang="en-IN" dirty="0"/>
          </a:p>
          <a:p>
            <a:pPr marL="0" indent="0">
              <a:buNone/>
            </a:pPr>
            <a:r>
              <a:rPr lang="en-IN" b="1" dirty="0">
                <a:latin typeface="Times New Roman" panose="02020603050405020304" pitchFamily="18" charset="0"/>
                <a:cs typeface="Times New Roman" panose="02020603050405020304" pitchFamily="18" charset="0"/>
              </a:rPr>
              <a:t>4.</a:t>
            </a:r>
            <a:r>
              <a:rPr lang="en-IN" b="1" cap="none" dirty="0">
                <a:latin typeface="Times New Roman" panose="02020603050405020304" pitchFamily="18" charset="0"/>
                <a:cs typeface="Times New Roman" panose="02020603050405020304" pitchFamily="18" charset="0"/>
              </a:rPr>
              <a:t>Identifying the label count and frequencies</a:t>
            </a:r>
            <a:r>
              <a:rPr lang="en-IN" b="1" cap="none" dirty="0" smtClean="0">
                <a:latin typeface="Times New Roman" panose="02020603050405020304" pitchFamily="18" charset="0"/>
                <a:cs typeface="Times New Roman" panose="02020603050405020304" pitchFamily="18" charset="0"/>
              </a:rPr>
              <a:t>:</a:t>
            </a:r>
            <a:endParaRPr lang="en-IN" dirty="0" smtClean="0"/>
          </a:p>
          <a:p>
            <a:pPr marL="0" indent="0">
              <a:buNone/>
            </a:pPr>
            <a:endParaRPr lang="en-IN" dirty="0" smtClean="0"/>
          </a:p>
          <a:p>
            <a:pPr marL="0" indent="0">
              <a:buNone/>
            </a:pPr>
            <a:endParaRPr lang="en-IN" dirty="0" smtClean="0"/>
          </a:p>
          <a:p>
            <a:pPr marL="0" indent="0">
              <a:buNone/>
            </a:pPr>
            <a:endParaRPr lang="en-IN" dirty="0" smtClean="0"/>
          </a:p>
          <a:p>
            <a:pPr marL="0" indent="0">
              <a:buNone/>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111" y="683180"/>
            <a:ext cx="5502117" cy="106169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11" y="2317794"/>
            <a:ext cx="4587638" cy="12380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111" y="4128797"/>
            <a:ext cx="3023365" cy="1357603"/>
          </a:xfrm>
          <a:prstGeom prst="rect">
            <a:avLst/>
          </a:prstGeom>
        </p:spPr>
      </p:pic>
    </p:spTree>
    <p:extLst>
      <p:ext uri="{BB962C8B-B14F-4D97-AF65-F5344CB8AC3E}">
        <p14:creationId xmlns:p14="http://schemas.microsoft.com/office/powerpoint/2010/main" val="1707236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290558"/>
            <a:ext cx="10394707" cy="5341121"/>
          </a:xfrm>
        </p:spPr>
        <p:txBody>
          <a:bodyPr/>
          <a:lstStyle/>
          <a:p>
            <a:pPr marL="0" indent="0">
              <a:buNone/>
            </a:pPr>
            <a:r>
              <a:rPr lang="en-IN" b="1" cap="none" dirty="0" smtClean="0">
                <a:latin typeface="Times New Roman" panose="02020603050405020304" pitchFamily="18" charset="0"/>
                <a:cs typeface="Times New Roman" panose="02020603050405020304" pitchFamily="18" charset="0"/>
              </a:rPr>
              <a:t>5.Identifying the duplicate data:</a:t>
            </a:r>
          </a:p>
          <a:p>
            <a:pPr marL="0" indent="0">
              <a:buNone/>
            </a:pPr>
            <a:endParaRPr lang="en-IN" b="1" cap="none" dirty="0">
              <a:latin typeface="Times New Roman" panose="02020603050405020304" pitchFamily="18" charset="0"/>
              <a:cs typeface="Times New Roman" panose="02020603050405020304" pitchFamily="18" charset="0"/>
            </a:endParaRPr>
          </a:p>
          <a:p>
            <a:pPr marL="0" indent="0">
              <a:buNone/>
            </a:pPr>
            <a:endParaRPr lang="en-IN" b="1" cap="none" dirty="0" smtClean="0">
              <a:latin typeface="Times New Roman" panose="02020603050405020304" pitchFamily="18" charset="0"/>
              <a:cs typeface="Times New Roman" panose="02020603050405020304" pitchFamily="18" charset="0"/>
            </a:endParaRPr>
          </a:p>
          <a:p>
            <a:pPr marL="0" indent="0">
              <a:buNone/>
            </a:pPr>
            <a:endParaRPr lang="en-IN" b="1" cap="none" dirty="0">
              <a:latin typeface="Times New Roman" panose="02020603050405020304" pitchFamily="18" charset="0"/>
              <a:cs typeface="Times New Roman" panose="02020603050405020304" pitchFamily="18" charset="0"/>
            </a:endParaRPr>
          </a:p>
          <a:p>
            <a:pPr marL="0" indent="0">
              <a:buNone/>
            </a:pPr>
            <a:endParaRPr lang="en-IN" b="1" cap="none" dirty="0" smtClean="0">
              <a:latin typeface="Times New Roman" panose="02020603050405020304" pitchFamily="18" charset="0"/>
              <a:cs typeface="Times New Roman" panose="02020603050405020304" pitchFamily="18" charset="0"/>
            </a:endParaRPr>
          </a:p>
          <a:p>
            <a:pPr marL="0" indent="0">
              <a:buNone/>
            </a:pPr>
            <a:r>
              <a:rPr lang="en-IN" b="1" cap="none" dirty="0" smtClean="0">
                <a:latin typeface="Times New Roman" panose="02020603050405020304" pitchFamily="18" charset="0"/>
                <a:cs typeface="Times New Roman" panose="02020603050405020304" pitchFamily="18" charset="0"/>
              </a:rPr>
              <a:t>6.Processing the complete entries:</a:t>
            </a:r>
          </a:p>
          <a:p>
            <a:pPr marL="0" indent="0">
              <a:buNone/>
            </a:pPr>
            <a:endParaRPr lang="en-IN" b="1" cap="none" dirty="0" smtClean="0">
              <a:latin typeface="Times New Roman" panose="02020603050405020304" pitchFamily="18" charset="0"/>
              <a:cs typeface="Times New Roman" panose="02020603050405020304" pitchFamily="18" charset="0"/>
            </a:endParaRPr>
          </a:p>
          <a:p>
            <a:pPr marL="0" indent="0">
              <a:buNone/>
            </a:pPr>
            <a:endParaRPr lang="en-IN" b="1" cap="none" dirty="0" smtClean="0">
              <a:latin typeface="Times New Roman" panose="02020603050405020304" pitchFamily="18" charset="0"/>
              <a:cs typeface="Times New Roman" panose="02020603050405020304" pitchFamily="18" charset="0"/>
            </a:endParaRPr>
          </a:p>
          <a:p>
            <a:pPr marL="0" indent="0">
              <a:buNone/>
            </a:pPr>
            <a:endParaRPr lang="en-IN" b="1" cap="none" dirty="0">
              <a:latin typeface="Times New Roman" panose="02020603050405020304" pitchFamily="18" charset="0"/>
              <a:cs typeface="Times New Roman" panose="02020603050405020304" pitchFamily="18" charset="0"/>
            </a:endParaRPr>
          </a:p>
          <a:p>
            <a:pPr marL="0" indent="0">
              <a:buNone/>
            </a:pPr>
            <a:endParaRPr lang="en-IN" b="1" cap="none" dirty="0" smtClean="0">
              <a:latin typeface="Times New Roman" panose="02020603050405020304" pitchFamily="18" charset="0"/>
              <a:cs typeface="Times New Roman" panose="02020603050405020304" pitchFamily="18" charset="0"/>
            </a:endParaRPr>
          </a:p>
          <a:p>
            <a:pPr marL="0" indent="0">
              <a:buNone/>
            </a:pPr>
            <a:endParaRPr lang="en-IN" b="1" cap="none"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32" y="890867"/>
            <a:ext cx="2049958" cy="17668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32" y="3179036"/>
            <a:ext cx="3124471" cy="2341548"/>
          </a:xfrm>
          <a:prstGeom prst="rect">
            <a:avLst/>
          </a:prstGeom>
        </p:spPr>
      </p:pic>
    </p:spTree>
    <p:extLst>
      <p:ext uri="{BB962C8B-B14F-4D97-AF65-F5344CB8AC3E}">
        <p14:creationId xmlns:p14="http://schemas.microsoft.com/office/powerpoint/2010/main" val="2963429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D7CB70-2752-1A71-2698-3A6F6DEFB760}"/>
              </a:ext>
            </a:extLst>
          </p:cNvPr>
          <p:cNvSpPr>
            <a:spLocks noGrp="1"/>
          </p:cNvSpPr>
          <p:nvPr>
            <p:ph type="title"/>
          </p:nvPr>
        </p:nvSpPr>
        <p:spPr>
          <a:xfrm>
            <a:off x="685801" y="59821"/>
            <a:ext cx="10396882" cy="658026"/>
          </a:xfrm>
        </p:spPr>
        <p:txBody>
          <a:bodyPr>
            <a:normAutofit/>
          </a:bodyPr>
          <a:lstStyle/>
          <a:p>
            <a:pPr algn="ctr"/>
            <a:r>
              <a:rPr lang="en-IN" sz="2800" b="1" dirty="0">
                <a:latin typeface="Times New Roman" panose="02020603050405020304" pitchFamily="18" charset="0"/>
                <a:cs typeface="Times New Roman" panose="02020603050405020304" pitchFamily="18" charset="0"/>
              </a:rPr>
              <a:t>Module 2</a:t>
            </a:r>
            <a:r>
              <a:rPr lang="en-IN" sz="2800" b="1" dirty="0" smtClean="0">
                <a:latin typeface="Times New Roman" panose="02020603050405020304" pitchFamily="18" charset="0"/>
                <a:cs typeface="Times New Roman" panose="02020603050405020304" pitchFamily="18" charset="0"/>
              </a:rPr>
              <a:t>: Data </a:t>
            </a:r>
            <a:r>
              <a:rPr lang="en-IN" sz="2800" b="1" dirty="0">
                <a:latin typeface="Times New Roman" panose="02020603050405020304" pitchFamily="18" charset="0"/>
                <a:cs typeface="Times New Roman" panose="02020603050405020304" pitchFamily="18" charset="0"/>
              </a:rPr>
              <a:t>visualization</a:t>
            </a:r>
            <a:endParaRPr lang="en-IN" sz="2800" dirty="0"/>
          </a:p>
        </p:txBody>
      </p:sp>
      <p:sp>
        <p:nvSpPr>
          <p:cNvPr id="3" name="Content Placeholder 2">
            <a:extLst>
              <a:ext uri="{FF2B5EF4-FFF2-40B4-BE49-F238E27FC236}">
                <a16:creationId xmlns:a16="http://schemas.microsoft.com/office/drawing/2014/main" xmlns="" id="{5D6934C4-0AF7-6220-4DDB-3BDEDA1FB8DB}"/>
              </a:ext>
            </a:extLst>
          </p:cNvPr>
          <p:cNvSpPr>
            <a:spLocks noGrp="1"/>
          </p:cNvSpPr>
          <p:nvPr>
            <p:ph sz="quarter" idx="13"/>
          </p:nvPr>
        </p:nvSpPr>
        <p:spPr>
          <a:xfrm>
            <a:off x="685800" y="786214"/>
            <a:ext cx="10394707" cy="3161944"/>
          </a:xfrm>
        </p:spPr>
        <p:txBody>
          <a:bodyPr>
            <a:normAutofit/>
          </a:bodyPr>
          <a:lstStyle/>
          <a:p>
            <a:pPr algn="just"/>
            <a:r>
              <a:rPr lang="en-US" cap="none" dirty="0">
                <a:latin typeface="Times New Roman" panose="02020603050405020304" pitchFamily="18" charset="0"/>
                <a:cs typeface="Times New Roman" panose="02020603050405020304" pitchFamily="18" charset="0"/>
              </a:rPr>
              <a:t>Data visualization is the graphical representation of information and data in a pictorial or graphical format. </a:t>
            </a:r>
            <a:endParaRPr lang="en-US" cap="none" dirty="0" smtClean="0">
              <a:latin typeface="Times New Roman" panose="02020603050405020304" pitchFamily="18" charset="0"/>
              <a:cs typeface="Times New Roman" panose="02020603050405020304" pitchFamily="18" charset="0"/>
            </a:endParaRPr>
          </a:p>
          <a:p>
            <a:pPr algn="just"/>
            <a:r>
              <a:rPr lang="en-US" cap="none" dirty="0" smtClean="0">
                <a:latin typeface="Times New Roman" panose="02020603050405020304" pitchFamily="18" charset="0"/>
                <a:cs typeface="Times New Roman" panose="02020603050405020304" pitchFamily="18" charset="0"/>
              </a:rPr>
              <a:t>Data </a:t>
            </a:r>
            <a:r>
              <a:rPr lang="en-US" cap="none" dirty="0">
                <a:latin typeface="Times New Roman" panose="02020603050405020304" pitchFamily="18" charset="0"/>
                <a:cs typeface="Times New Roman" panose="02020603050405020304" pitchFamily="18" charset="0"/>
              </a:rPr>
              <a:t>visualization is an important skill in applied statistics and machine learning. Statistics does indeed focus on quantitative descriptions and estimations of data</a:t>
            </a:r>
            <a:r>
              <a:rPr lang="en-US" cap="none" dirty="0" smtClean="0">
                <a:latin typeface="Times New Roman" panose="02020603050405020304" pitchFamily="18" charset="0"/>
                <a:cs typeface="Times New Roman" panose="02020603050405020304" pitchFamily="18" charset="0"/>
              </a:rPr>
              <a:t>.</a:t>
            </a:r>
          </a:p>
          <a:p>
            <a:pPr marL="0" indent="0" algn="just">
              <a:buNone/>
            </a:pPr>
            <a:r>
              <a:rPr lang="en-US" b="1" cap="none" dirty="0" smtClean="0">
                <a:latin typeface="Times New Roman" panose="02020603050405020304" pitchFamily="18" charset="0"/>
                <a:cs typeface="Times New Roman" panose="02020603050405020304" pitchFamily="18" charset="0"/>
              </a:rPr>
              <a:t>1.Yearwise Count:</a:t>
            </a:r>
            <a:endParaRPr lang="en-US" b="1" cap="none" dirty="0">
              <a:latin typeface="Times New Roman" panose="02020603050405020304" pitchFamily="18" charset="0"/>
              <a:cs typeface="Times New Roman" panose="02020603050405020304" pitchFamily="18" charset="0"/>
            </a:endParaRPr>
          </a:p>
          <a:p>
            <a:pPr marL="0" indent="0" algn="just">
              <a:buNone/>
            </a:pPr>
            <a:r>
              <a:rPr lang="en-US" cap="none" dirty="0" smtClean="0">
                <a:latin typeface="Times New Roman" panose="02020603050405020304" pitchFamily="18" charset="0"/>
                <a:cs typeface="Times New Roman" panose="02020603050405020304" pitchFamily="18" charset="0"/>
              </a:rPr>
              <a:t> </a:t>
            </a:r>
          </a:p>
          <a:p>
            <a:pPr marL="0" indent="0" algn="just">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96" y="2956846"/>
            <a:ext cx="6776815" cy="2424646"/>
          </a:xfrm>
          <a:prstGeom prst="rect">
            <a:avLst/>
          </a:prstGeom>
        </p:spPr>
      </p:pic>
    </p:spTree>
    <p:extLst>
      <p:ext uri="{BB962C8B-B14F-4D97-AF65-F5344CB8AC3E}">
        <p14:creationId xmlns:p14="http://schemas.microsoft.com/office/powerpoint/2010/main" val="22244287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36734"/>
            <a:ext cx="10394707" cy="5759864"/>
          </a:xfrm>
        </p:spPr>
        <p:txBody>
          <a:bodyPr/>
          <a:lstStyle/>
          <a:p>
            <a:pPr marL="0" indent="0">
              <a:buNone/>
            </a:pPr>
            <a:endParaRPr lang="en-IN" b="1" cap="none" dirty="0" smtClean="0">
              <a:latin typeface="Times New Roman" panose="02020603050405020304" pitchFamily="18" charset="0"/>
              <a:cs typeface="Times New Roman" panose="02020603050405020304" pitchFamily="18" charset="0"/>
            </a:endParaRPr>
          </a:p>
          <a:p>
            <a:pPr marL="0" indent="0">
              <a:buNone/>
            </a:pPr>
            <a:endParaRPr lang="en-IN" b="1" cap="none" dirty="0">
              <a:latin typeface="Times New Roman" panose="02020603050405020304" pitchFamily="18" charset="0"/>
              <a:cs typeface="Times New Roman" panose="02020603050405020304" pitchFamily="18" charset="0"/>
            </a:endParaRPr>
          </a:p>
          <a:p>
            <a:pPr marL="0" indent="0">
              <a:buNone/>
            </a:pPr>
            <a:endParaRPr lang="en-IN" b="1" cap="none" dirty="0" smtClean="0">
              <a:latin typeface="Times New Roman" panose="02020603050405020304" pitchFamily="18" charset="0"/>
              <a:cs typeface="Times New Roman" panose="02020603050405020304" pitchFamily="18" charset="0"/>
            </a:endParaRPr>
          </a:p>
          <a:p>
            <a:pPr marL="0" indent="0">
              <a:buNone/>
            </a:pPr>
            <a:endParaRPr lang="en-IN" b="1" cap="none" dirty="0">
              <a:latin typeface="Times New Roman" panose="02020603050405020304" pitchFamily="18" charset="0"/>
              <a:cs typeface="Times New Roman" panose="02020603050405020304" pitchFamily="18" charset="0"/>
            </a:endParaRPr>
          </a:p>
          <a:p>
            <a:pPr marL="0" indent="0">
              <a:buNone/>
            </a:pPr>
            <a:endParaRPr lang="en-IN" b="1" cap="none" dirty="0" smtClean="0">
              <a:latin typeface="Times New Roman" panose="02020603050405020304" pitchFamily="18" charset="0"/>
              <a:cs typeface="Times New Roman" panose="02020603050405020304" pitchFamily="18" charset="0"/>
            </a:endParaRPr>
          </a:p>
          <a:p>
            <a:pPr marL="0" indent="0">
              <a:buNone/>
            </a:pPr>
            <a:endParaRPr lang="en-IN" b="1" cap="none" dirty="0">
              <a:latin typeface="Times New Roman" panose="02020603050405020304" pitchFamily="18" charset="0"/>
              <a:cs typeface="Times New Roman" panose="02020603050405020304" pitchFamily="18" charset="0"/>
            </a:endParaRPr>
          </a:p>
          <a:p>
            <a:pPr marL="0" indent="0">
              <a:buNone/>
            </a:pPr>
            <a:endParaRPr lang="en-IN" b="1" cap="none" dirty="0" smtClean="0">
              <a:latin typeface="Times New Roman" panose="02020603050405020304" pitchFamily="18" charset="0"/>
              <a:cs typeface="Times New Roman" panose="02020603050405020304" pitchFamily="18" charset="0"/>
            </a:endParaRPr>
          </a:p>
          <a:p>
            <a:pPr marL="0" indent="0">
              <a:buNone/>
            </a:pPr>
            <a:endParaRPr lang="en-IN" b="1" cap="none" dirty="0">
              <a:latin typeface="Times New Roman" panose="02020603050405020304" pitchFamily="18" charset="0"/>
              <a:cs typeface="Times New Roman" panose="02020603050405020304" pitchFamily="18" charset="0"/>
            </a:endParaRPr>
          </a:p>
          <a:p>
            <a:pPr marL="0" indent="0">
              <a:buNone/>
            </a:pPr>
            <a:endParaRPr lang="en-IN" b="1" cap="none" dirty="0" smtClean="0">
              <a:latin typeface="Times New Roman" panose="02020603050405020304" pitchFamily="18" charset="0"/>
              <a:cs typeface="Times New Roman" panose="02020603050405020304" pitchFamily="18" charset="0"/>
            </a:endParaRPr>
          </a:p>
          <a:p>
            <a:pPr marL="0" indent="0">
              <a:buNone/>
            </a:pPr>
            <a:endParaRPr lang="en-IN" b="1" cap="none" dirty="0">
              <a:latin typeface="Times New Roman" panose="02020603050405020304" pitchFamily="18" charset="0"/>
              <a:cs typeface="Times New Roman" panose="02020603050405020304" pitchFamily="18" charset="0"/>
            </a:endParaRPr>
          </a:p>
          <a:p>
            <a:pPr marL="0" indent="0">
              <a:buNone/>
            </a:pPr>
            <a:endParaRPr lang="en-IN" b="1" cap="none"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95" y="794759"/>
            <a:ext cx="4760009" cy="39652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338" y="794759"/>
            <a:ext cx="4666004" cy="3965248"/>
          </a:xfrm>
          <a:prstGeom prst="rect">
            <a:avLst/>
          </a:prstGeom>
        </p:spPr>
      </p:pic>
      <p:sp>
        <p:nvSpPr>
          <p:cNvPr id="6" name="TextBox 5"/>
          <p:cNvSpPr txBox="1"/>
          <p:nvPr/>
        </p:nvSpPr>
        <p:spPr>
          <a:xfrm>
            <a:off x="888763" y="4990744"/>
            <a:ext cx="4537816" cy="40011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            2.Piechart based on label</a:t>
            </a:r>
            <a:endParaRPr lang="en-IN" sz="20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887910" y="4990744"/>
            <a:ext cx="3999432" cy="40011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       3.Piechart based on year</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60983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44170" y="940037"/>
            <a:ext cx="5047330" cy="38114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430" y="940037"/>
            <a:ext cx="4819828" cy="3811425"/>
          </a:xfrm>
          <a:prstGeom prst="rect">
            <a:avLst/>
          </a:prstGeom>
        </p:spPr>
      </p:pic>
      <p:sp>
        <p:nvSpPr>
          <p:cNvPr id="6" name="TextBox 5"/>
          <p:cNvSpPr txBox="1"/>
          <p:nvPr/>
        </p:nvSpPr>
        <p:spPr>
          <a:xfrm>
            <a:off x="905854" y="4896740"/>
            <a:ext cx="4255806" cy="40011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4.Heatmap plot diagram on inputs</a:t>
            </a:r>
            <a:endParaRPr lang="en-IN" sz="20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785361" y="4896740"/>
            <a:ext cx="4136164" cy="40011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  5.Density plot for yearly attacks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870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849488-E33D-9AD3-B1B2-857C515BDBE5}"/>
              </a:ext>
            </a:extLst>
          </p:cNvPr>
          <p:cNvSpPr>
            <a:spLocks noGrp="1"/>
          </p:cNvSpPr>
          <p:nvPr>
            <p:ph type="title"/>
          </p:nvPr>
        </p:nvSpPr>
        <p:spPr>
          <a:xfrm>
            <a:off x="685801" y="59822"/>
            <a:ext cx="10396882" cy="717846"/>
          </a:xfrm>
        </p:spPr>
        <p:txBody>
          <a:bodyPr>
            <a:normAutofit/>
          </a:bodyPr>
          <a:lstStyle/>
          <a:p>
            <a:pPr algn="ctr"/>
            <a:r>
              <a:rPr lang="en-IN" sz="2800" b="1" dirty="0">
                <a:latin typeface="Times New Roman" panose="02020603050405020304" pitchFamily="18" charset="0"/>
                <a:cs typeface="Times New Roman" panose="02020603050405020304" pitchFamily="18" charset="0"/>
              </a:rPr>
              <a:t>Module </a:t>
            </a:r>
            <a:r>
              <a:rPr lang="en-IN" sz="2800" b="1" dirty="0" smtClean="0">
                <a:latin typeface="Times New Roman" panose="02020603050405020304" pitchFamily="18" charset="0"/>
                <a:cs typeface="Times New Roman" panose="02020603050405020304" pitchFamily="18" charset="0"/>
              </a:rPr>
              <a:t>3: Logistic </a:t>
            </a:r>
            <a:r>
              <a:rPr lang="en-IN" sz="2800" b="1" dirty="0">
                <a:latin typeface="Times New Roman" panose="02020603050405020304" pitchFamily="18" charset="0"/>
                <a:cs typeface="Times New Roman" panose="02020603050405020304" pitchFamily="18" charset="0"/>
              </a:rPr>
              <a:t>Regression</a:t>
            </a:r>
            <a:endParaRPr lang="en-IN" sz="2800" dirty="0"/>
          </a:p>
        </p:txBody>
      </p:sp>
      <p:sp>
        <p:nvSpPr>
          <p:cNvPr id="7" name="Content Placeholder 6"/>
          <p:cNvSpPr>
            <a:spLocks noGrp="1"/>
          </p:cNvSpPr>
          <p:nvPr>
            <p:ph sz="quarter" idx="13"/>
          </p:nvPr>
        </p:nvSpPr>
        <p:spPr>
          <a:xfrm>
            <a:off x="685800" y="692209"/>
            <a:ext cx="10394707" cy="3794333"/>
          </a:xfrm>
        </p:spPr>
        <p:txBody>
          <a:bodyPr>
            <a:normAutofit/>
          </a:bodyPr>
          <a:lstStyle/>
          <a:p>
            <a:r>
              <a:rPr lang="en-US" cap="none" dirty="0" smtClean="0">
                <a:latin typeface="Times New Roman" panose="02020603050405020304" pitchFamily="18" charset="0"/>
                <a:cs typeface="Times New Roman" panose="02020603050405020304" pitchFamily="18" charset="0"/>
              </a:rPr>
              <a:t>Logistic regression </a:t>
            </a:r>
            <a:r>
              <a:rPr lang="en-US" cap="none" dirty="0">
                <a:latin typeface="Times New Roman" panose="02020603050405020304" pitchFamily="18" charset="0"/>
                <a:cs typeface="Times New Roman" panose="02020603050405020304" pitchFamily="18" charset="0"/>
              </a:rPr>
              <a:t>is a machine learning classification algorithm </a:t>
            </a:r>
            <a:r>
              <a:rPr lang="en-US" cap="none" dirty="0" smtClean="0">
                <a:latin typeface="Times New Roman" panose="02020603050405020304" pitchFamily="18" charset="0"/>
                <a:cs typeface="Times New Roman" panose="02020603050405020304" pitchFamily="18" charset="0"/>
              </a:rPr>
              <a:t>which estimates the probability of an event occurring, such as voted or didn't vote, based on a given dataset of independent variables.</a:t>
            </a:r>
          </a:p>
          <a:p>
            <a:r>
              <a:rPr lang="en-US" cap="none" dirty="0" smtClean="0">
                <a:latin typeface="Times New Roman" panose="02020603050405020304" pitchFamily="18" charset="0"/>
                <a:cs typeface="Times New Roman" panose="02020603050405020304" pitchFamily="18" charset="0"/>
              </a:rPr>
              <a:t>The goal of logistic regression is to find the best fitting model to describe the relationship between the dichotomous characteristic of interest (dependent variable = response or outcome variable) and a set of independent (predictor or explanatory) variables. </a:t>
            </a:r>
          </a:p>
          <a:p>
            <a:r>
              <a:rPr lang="en-US" cap="none" dirty="0" smtClean="0">
                <a:latin typeface="Times New Roman" panose="02020603050405020304" pitchFamily="18" charset="0"/>
                <a:cs typeface="Times New Roman" panose="02020603050405020304" pitchFamily="18" charset="0"/>
              </a:rPr>
              <a:t>In logistic regression, the dependent variable is a binary variable that contains data coded as 1 (yes, success, etc.) Or 0 (no, failure, etc.).</a:t>
            </a:r>
          </a:p>
          <a:p>
            <a:endParaRPr lang="en-IN" cap="none"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713" y="4189208"/>
            <a:ext cx="9533446" cy="1032272"/>
          </a:xfrm>
          <a:prstGeom prst="rect">
            <a:avLst/>
          </a:prstGeom>
        </p:spPr>
      </p:pic>
    </p:spTree>
    <p:extLst>
      <p:ext uri="{BB962C8B-B14F-4D97-AF65-F5344CB8AC3E}">
        <p14:creationId xmlns:p14="http://schemas.microsoft.com/office/powerpoint/2010/main" val="29006225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2C5E0D-9379-46EC-4EDD-3EDCE64117C5}"/>
              </a:ext>
            </a:extLst>
          </p:cNvPr>
          <p:cNvSpPr>
            <a:spLocks noGrp="1"/>
          </p:cNvSpPr>
          <p:nvPr>
            <p:ph type="title"/>
          </p:nvPr>
        </p:nvSpPr>
        <p:spPr>
          <a:xfrm>
            <a:off x="685801" y="76913"/>
            <a:ext cx="10396882" cy="760576"/>
          </a:xfrm>
        </p:spPr>
        <p:txBody>
          <a:bodyPr>
            <a:normAutofit/>
          </a:bodyPr>
          <a:lstStyle/>
          <a:p>
            <a:pPr algn="ctr"/>
            <a:r>
              <a:rPr lang="en-IN" sz="2800" b="1" dirty="0" smtClean="0">
                <a:latin typeface="Times New Roman" panose="02020603050405020304" pitchFamily="18" charset="0"/>
                <a:cs typeface="Times New Roman" panose="02020603050405020304" pitchFamily="18" charset="0"/>
              </a:rPr>
              <a:t>Module </a:t>
            </a:r>
            <a:r>
              <a:rPr lang="en-IN" sz="2800" b="1" dirty="0">
                <a:latin typeface="Times New Roman" panose="02020603050405020304" pitchFamily="18" charset="0"/>
                <a:cs typeface="Times New Roman" panose="02020603050405020304" pitchFamily="18" charset="0"/>
              </a:rPr>
              <a:t>4</a:t>
            </a:r>
            <a:r>
              <a:rPr lang="en-IN" sz="2800" b="1" dirty="0" smtClean="0">
                <a:latin typeface="Times New Roman" panose="02020603050405020304" pitchFamily="18" charset="0"/>
                <a:cs typeface="Times New Roman" panose="02020603050405020304" pitchFamily="18" charset="0"/>
              </a:rPr>
              <a:t>: Random </a:t>
            </a:r>
            <a:r>
              <a:rPr lang="en-IN" sz="2800" b="1" dirty="0">
                <a:latin typeface="Times New Roman" panose="02020603050405020304" pitchFamily="18" charset="0"/>
                <a:cs typeface="Times New Roman" panose="02020603050405020304" pitchFamily="18" charset="0"/>
              </a:rPr>
              <a:t>Forest Classifier</a:t>
            </a:r>
            <a:endParaRPr lang="en-IN" sz="2800" dirty="0"/>
          </a:p>
        </p:txBody>
      </p:sp>
      <p:sp>
        <p:nvSpPr>
          <p:cNvPr id="3" name="Content Placeholder 2"/>
          <p:cNvSpPr>
            <a:spLocks noGrp="1"/>
          </p:cNvSpPr>
          <p:nvPr>
            <p:ph sz="quarter" idx="13"/>
          </p:nvPr>
        </p:nvSpPr>
        <p:spPr>
          <a:xfrm>
            <a:off x="685801" y="752030"/>
            <a:ext cx="10394707" cy="3187581"/>
          </a:xfrm>
        </p:spPr>
        <p:txBody>
          <a:bodyPr>
            <a:noAutofit/>
          </a:bodyPr>
          <a:lstStyle/>
          <a:p>
            <a:pPr marL="0" indent="0">
              <a:buNone/>
            </a:pPr>
            <a:r>
              <a:rPr lang="en-US" cap="none" dirty="0" smtClean="0">
                <a:latin typeface="Times New Roman" panose="02020603050405020304" pitchFamily="18" charset="0"/>
                <a:cs typeface="Times New Roman" panose="02020603050405020304" pitchFamily="18" charset="0"/>
              </a:rPr>
              <a:t> </a:t>
            </a:r>
          </a:p>
          <a:p>
            <a:r>
              <a:rPr lang="en-US" cap="none" dirty="0" smtClean="0">
                <a:latin typeface="Times New Roman" panose="02020603050405020304" pitchFamily="18" charset="0"/>
                <a:cs typeface="Times New Roman" panose="02020603050405020304" pitchFamily="18" charset="0"/>
              </a:rPr>
              <a:t>Random forests or random decision forests are an ensemble learning method for classification, regression and other tasks, that operate by constructing a multitude of decision trees at training time and outputting the class that is the mode of the classes (classification) or mean prediction (regression) of the individual trees. </a:t>
            </a:r>
          </a:p>
          <a:p>
            <a:r>
              <a:rPr lang="en-US" cap="none" dirty="0" smtClean="0">
                <a:latin typeface="Times New Roman" panose="02020603050405020304" pitchFamily="18" charset="0"/>
                <a:cs typeface="Times New Roman" panose="02020603050405020304" pitchFamily="18" charset="0"/>
              </a:rPr>
              <a:t>The random forest algorithm combines multiple algorithm of the same type i.e., Multiple decision trees, resulting in a forest of trees, hence the name "random forest". </a:t>
            </a:r>
          </a:p>
          <a:p>
            <a:r>
              <a:rPr lang="en-US" cap="none" dirty="0" smtClean="0">
                <a:latin typeface="Times New Roman" panose="02020603050405020304" pitchFamily="18" charset="0"/>
                <a:cs typeface="Times New Roman" panose="02020603050405020304" pitchFamily="18" charset="0"/>
              </a:rPr>
              <a:t>The random forest algorithm can be used for both regression and classification tasks.</a:t>
            </a:r>
          </a:p>
          <a:p>
            <a:endParaRPr lang="en-IN" cap="none"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62" y="4104363"/>
            <a:ext cx="9711889" cy="1065843"/>
          </a:xfrm>
          <a:prstGeom prst="rect">
            <a:avLst/>
          </a:prstGeom>
        </p:spPr>
      </p:pic>
    </p:spTree>
    <p:extLst>
      <p:ext uri="{BB962C8B-B14F-4D97-AF65-F5344CB8AC3E}">
        <p14:creationId xmlns:p14="http://schemas.microsoft.com/office/powerpoint/2010/main" val="2884322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EAECBC-B51A-E3C6-3925-17D4076B97D9}"/>
              </a:ext>
            </a:extLst>
          </p:cNvPr>
          <p:cNvSpPr>
            <a:spLocks noGrp="1"/>
          </p:cNvSpPr>
          <p:nvPr>
            <p:ph type="title"/>
          </p:nvPr>
        </p:nvSpPr>
        <p:spPr>
          <a:xfrm>
            <a:off x="685801" y="68367"/>
            <a:ext cx="10396882" cy="675117"/>
          </a:xfrm>
        </p:spPr>
        <p:txBody>
          <a:bodyPr>
            <a:normAutofit/>
          </a:bodyPr>
          <a:lstStyle/>
          <a:p>
            <a:pPr algn="ctr"/>
            <a:r>
              <a:rPr lang="en-IN" sz="2800" b="1" dirty="0">
                <a:latin typeface="Times New Roman" panose="02020603050405020304" pitchFamily="18" charset="0"/>
                <a:cs typeface="Times New Roman" panose="02020603050405020304" pitchFamily="18" charset="0"/>
              </a:rPr>
              <a:t> Module </a:t>
            </a:r>
            <a:r>
              <a:rPr lang="en-IN" sz="2800" b="1" dirty="0" smtClean="0">
                <a:latin typeface="Times New Roman" panose="02020603050405020304" pitchFamily="18" charset="0"/>
                <a:cs typeface="Times New Roman" panose="02020603050405020304" pitchFamily="18" charset="0"/>
              </a:rPr>
              <a:t>5: XG BOOST </a:t>
            </a:r>
            <a:r>
              <a:rPr lang="en-IN" sz="2800" b="1" dirty="0">
                <a:latin typeface="Times New Roman" panose="02020603050405020304" pitchFamily="18" charset="0"/>
                <a:cs typeface="Times New Roman" panose="02020603050405020304" pitchFamily="18" charset="0"/>
              </a:rPr>
              <a:t>Classifier</a:t>
            </a:r>
            <a:endParaRPr lang="en-IN" sz="2800" dirty="0"/>
          </a:p>
        </p:txBody>
      </p:sp>
      <p:sp>
        <p:nvSpPr>
          <p:cNvPr id="5" name="Content Placeholder 4"/>
          <p:cNvSpPr>
            <a:spLocks noGrp="1"/>
          </p:cNvSpPr>
          <p:nvPr>
            <p:ph sz="quarter" idx="13"/>
          </p:nvPr>
        </p:nvSpPr>
        <p:spPr>
          <a:xfrm>
            <a:off x="685800" y="837489"/>
            <a:ext cx="10394707" cy="2879932"/>
          </a:xfrm>
        </p:spPr>
        <p:txBody>
          <a:bodyPr>
            <a:normAutofit/>
          </a:bodyPr>
          <a:lstStyle/>
          <a:p>
            <a:r>
              <a:rPr lang="en-US" cap="none" dirty="0" smtClean="0">
                <a:latin typeface="Times New Roman" panose="02020603050405020304" pitchFamily="18" charset="0"/>
                <a:cs typeface="Times New Roman" panose="02020603050405020304" pitchFamily="18" charset="0"/>
              </a:rPr>
              <a:t>XG Boost classifier is a machine learning algorithm that is applied for structured and tabular data.</a:t>
            </a:r>
          </a:p>
          <a:p>
            <a:r>
              <a:rPr lang="en-US" cap="none" dirty="0" smtClean="0">
                <a:latin typeface="Times New Roman" panose="02020603050405020304" pitchFamily="18" charset="0"/>
                <a:cs typeface="Times New Roman" panose="02020603050405020304" pitchFamily="18" charset="0"/>
              </a:rPr>
              <a:t>XG Boost classifier is an implementation of gradient boosted decision trees designed for speed and performance.</a:t>
            </a:r>
          </a:p>
          <a:p>
            <a:r>
              <a:rPr lang="en-US" cap="none" dirty="0" smtClean="0">
                <a:latin typeface="Times New Roman" panose="02020603050405020304" pitchFamily="18" charset="0"/>
                <a:cs typeface="Times New Roman" panose="02020603050405020304" pitchFamily="18" charset="0"/>
              </a:rPr>
              <a:t>XG Boost is an ensemble modelling technique works with large, complicated datasets.</a:t>
            </a:r>
          </a:p>
          <a:p>
            <a:r>
              <a:rPr lang="en-US" cap="none" dirty="0" smtClean="0">
                <a:latin typeface="Times New Roman" panose="02020603050405020304" pitchFamily="18" charset="0"/>
                <a:cs typeface="Times New Roman" panose="02020603050405020304" pitchFamily="18" charset="0"/>
              </a:rPr>
              <a:t>XG Boost is an optimized distributed gradient boosting library designed to be highly efficient, flexible and portable.</a:t>
            </a:r>
            <a:endParaRPr lang="en-US" cap="none"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52" y="3905429"/>
            <a:ext cx="9612225" cy="1051132"/>
          </a:xfrm>
          <a:prstGeom prst="rect">
            <a:avLst/>
          </a:prstGeom>
        </p:spPr>
      </p:pic>
    </p:spTree>
    <p:extLst>
      <p:ext uri="{BB962C8B-B14F-4D97-AF65-F5344CB8AC3E}">
        <p14:creationId xmlns:p14="http://schemas.microsoft.com/office/powerpoint/2010/main" val="31517672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96554"/>
            <a:ext cx="10396882" cy="683663"/>
          </a:xfrm>
        </p:spPr>
        <p:txBody>
          <a:bodyPr/>
          <a:lstStyle/>
          <a:p>
            <a:pPr marL="0" indent="0" algn="ctr"/>
            <a:r>
              <a:rPr lang="en-US" sz="2800" b="1" dirty="0">
                <a:latin typeface="Times New Roman" panose="02020603050405020304" pitchFamily="18" charset="0"/>
                <a:cs typeface="Times New Roman" panose="02020603050405020304" pitchFamily="18" charset="0"/>
              </a:rPr>
              <a:t>Scope</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685800" y="880217"/>
            <a:ext cx="10396883" cy="4930923"/>
          </a:xfrm>
        </p:spPr>
        <p:txBody>
          <a:bodyPr>
            <a:normAutofit/>
          </a:bodyPr>
          <a:lstStyle/>
          <a:p>
            <a:r>
              <a:rPr lang="en-IN" cap="none" dirty="0">
                <a:latin typeface="Times New Roman" panose="02020603050405020304" pitchFamily="18" charset="0"/>
                <a:cs typeface="Times New Roman" panose="02020603050405020304" pitchFamily="18" charset="0"/>
              </a:rPr>
              <a:t>T</a:t>
            </a:r>
            <a:r>
              <a:rPr lang="en-IN" cap="none" dirty="0" smtClean="0">
                <a:latin typeface="Times New Roman" panose="02020603050405020304" pitchFamily="18" charset="0"/>
                <a:cs typeface="Times New Roman" panose="02020603050405020304" pitchFamily="18" charset="0"/>
              </a:rPr>
              <a:t>he machine learning model is designed to work on the </a:t>
            </a:r>
            <a:r>
              <a:rPr lang="en-IN" cap="none" dirty="0" err="1" smtClean="0">
                <a:latin typeface="Times New Roman" panose="02020603050405020304" pitchFamily="18" charset="0"/>
                <a:cs typeface="Times New Roman" panose="02020603050405020304" pitchFamily="18" charset="0"/>
              </a:rPr>
              <a:t>bitcoin</a:t>
            </a:r>
            <a:r>
              <a:rPr lang="en-IN" cap="none" dirty="0" smtClean="0">
                <a:latin typeface="Times New Roman" panose="02020603050405020304" pitchFamily="18" charset="0"/>
                <a:cs typeface="Times New Roman" panose="02020603050405020304" pitchFamily="18" charset="0"/>
              </a:rPr>
              <a:t> heist data set to classify the different malicious transactions. </a:t>
            </a:r>
          </a:p>
          <a:p>
            <a:r>
              <a:rPr lang="en-IN" cap="none" dirty="0">
                <a:latin typeface="Times New Roman" panose="02020603050405020304" pitchFamily="18" charset="0"/>
                <a:cs typeface="Times New Roman" panose="02020603050405020304" pitchFamily="18" charset="0"/>
              </a:rPr>
              <a:t>T</a:t>
            </a:r>
            <a:r>
              <a:rPr lang="en-IN" cap="none" dirty="0" smtClean="0">
                <a:latin typeface="Times New Roman" panose="02020603050405020304" pitchFamily="18" charset="0"/>
                <a:cs typeface="Times New Roman" panose="02020603050405020304" pitchFamily="18" charset="0"/>
              </a:rPr>
              <a:t>he different transactions features are </a:t>
            </a:r>
            <a:r>
              <a:rPr lang="en-IN" cap="none" dirty="0" err="1" smtClean="0">
                <a:latin typeface="Times New Roman" panose="02020603050405020304" pitchFamily="18" charset="0"/>
                <a:cs typeface="Times New Roman" panose="02020603050405020304" pitchFamily="18" charset="0"/>
              </a:rPr>
              <a:t>analyzed</a:t>
            </a:r>
            <a:r>
              <a:rPr lang="en-IN" cap="none" dirty="0" smtClean="0">
                <a:latin typeface="Times New Roman" panose="02020603050405020304" pitchFamily="18" charset="0"/>
                <a:cs typeface="Times New Roman" panose="02020603050405020304" pitchFamily="18" charset="0"/>
              </a:rPr>
              <a:t> to predict a classifier label among the classifiers that have been identified as </a:t>
            </a:r>
            <a:r>
              <a:rPr lang="en-IN" cap="none" dirty="0" err="1" smtClean="0">
                <a:latin typeface="Times New Roman" panose="02020603050405020304" pitchFamily="18" charset="0"/>
                <a:cs typeface="Times New Roman" panose="02020603050405020304" pitchFamily="18" charset="0"/>
              </a:rPr>
              <a:t>ransomware</a:t>
            </a:r>
            <a:r>
              <a:rPr lang="en-IN" cap="none" dirty="0" smtClean="0">
                <a:latin typeface="Times New Roman" panose="02020603050405020304" pitchFamily="18" charset="0"/>
                <a:cs typeface="Times New Roman" panose="02020603050405020304" pitchFamily="18" charset="0"/>
              </a:rPr>
              <a:t> or associated with malicious activity.</a:t>
            </a:r>
          </a:p>
          <a:p>
            <a:r>
              <a:rPr lang="en-IN" cap="none" dirty="0" smtClean="0">
                <a:latin typeface="Times New Roman" panose="02020603050405020304" pitchFamily="18" charset="0"/>
                <a:cs typeface="Times New Roman" panose="02020603050405020304" pitchFamily="18" charset="0"/>
              </a:rPr>
              <a:t>The </a:t>
            </a:r>
            <a:r>
              <a:rPr lang="en-IN" cap="none" dirty="0">
                <a:latin typeface="Times New Roman" panose="02020603050405020304" pitchFamily="18" charset="0"/>
                <a:cs typeface="Times New Roman" panose="02020603050405020304" pitchFamily="18" charset="0"/>
              </a:rPr>
              <a:t>main </a:t>
            </a:r>
            <a:r>
              <a:rPr lang="en-IN" cap="none" dirty="0" smtClean="0">
                <a:latin typeface="Times New Roman" panose="02020603050405020304" pitchFamily="18" charset="0"/>
                <a:cs typeface="Times New Roman" panose="02020603050405020304" pitchFamily="18" charset="0"/>
              </a:rPr>
              <a:t>scope </a:t>
            </a:r>
            <a:r>
              <a:rPr lang="en-IN" cap="none" dirty="0">
                <a:latin typeface="Times New Roman" panose="02020603050405020304" pitchFamily="18" charset="0"/>
                <a:cs typeface="Times New Roman" panose="02020603050405020304" pitchFamily="18" charset="0"/>
              </a:rPr>
              <a:t>is to detect the Crypto Ransomware attack Prediction, which is a classic text classification problem with a help of machine learning algorithm. </a:t>
            </a:r>
            <a:endParaRPr lang="en-IN" cap="none" dirty="0" smtClean="0">
              <a:latin typeface="Times New Roman" panose="02020603050405020304" pitchFamily="18" charset="0"/>
              <a:cs typeface="Times New Roman" panose="02020603050405020304" pitchFamily="18" charset="0"/>
            </a:endParaRPr>
          </a:p>
          <a:p>
            <a:r>
              <a:rPr lang="en-IN" cap="none" dirty="0" smtClean="0">
                <a:latin typeface="Times New Roman" panose="02020603050405020304" pitchFamily="18" charset="0"/>
                <a:cs typeface="Times New Roman" panose="02020603050405020304" pitchFamily="18" charset="0"/>
              </a:rPr>
              <a:t>It </a:t>
            </a:r>
            <a:r>
              <a:rPr lang="en-IN" cap="none" dirty="0">
                <a:latin typeface="Times New Roman" panose="02020603050405020304" pitchFamily="18" charset="0"/>
                <a:cs typeface="Times New Roman" panose="02020603050405020304" pitchFamily="18" charset="0"/>
              </a:rPr>
              <a:t>is needed to build a model that can differentiate Crypto </a:t>
            </a:r>
            <a:r>
              <a:rPr lang="en-IN" cap="none" dirty="0" err="1">
                <a:latin typeface="Times New Roman" panose="02020603050405020304" pitchFamily="18" charset="0"/>
                <a:cs typeface="Times New Roman" panose="02020603050405020304" pitchFamily="18" charset="0"/>
              </a:rPr>
              <a:t>Ransomware</a:t>
            </a:r>
            <a:r>
              <a:rPr lang="en-IN" cap="none" dirty="0">
                <a:latin typeface="Times New Roman" panose="02020603050405020304" pitchFamily="18" charset="0"/>
                <a:cs typeface="Times New Roman" panose="02020603050405020304" pitchFamily="18" charset="0"/>
              </a:rPr>
              <a:t> </a:t>
            </a:r>
            <a:r>
              <a:rPr lang="en-IN" cap="none" dirty="0" smtClean="0">
                <a:latin typeface="Times New Roman" panose="02020603050405020304" pitchFamily="18" charset="0"/>
                <a:cs typeface="Times New Roman" panose="02020603050405020304" pitchFamily="18" charset="0"/>
              </a:rPr>
              <a:t>attacks.</a:t>
            </a:r>
          </a:p>
          <a:p>
            <a:r>
              <a:rPr lang="en-IN" cap="none" dirty="0" smtClean="0">
                <a:latin typeface="Times New Roman" panose="02020603050405020304" pitchFamily="18" charset="0"/>
                <a:cs typeface="Times New Roman" panose="02020603050405020304" pitchFamily="18" charset="0"/>
              </a:rPr>
              <a:t>The results are assessed to evaluate accuracy, precision, and recall for the algorithms implemented on each module.</a:t>
            </a:r>
          </a:p>
          <a:p>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8187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8DF65B-F7E9-46D3-99AC-B2CA0F4C85FA}"/>
              </a:ext>
            </a:extLst>
          </p:cNvPr>
          <p:cNvSpPr>
            <a:spLocks noGrp="1"/>
          </p:cNvSpPr>
          <p:nvPr>
            <p:ph type="title"/>
          </p:nvPr>
        </p:nvSpPr>
        <p:spPr>
          <a:xfrm>
            <a:off x="685801" y="119642"/>
            <a:ext cx="10396882" cy="649480"/>
          </a:xfrm>
        </p:spPr>
        <p:txBody>
          <a:bodyPr>
            <a:normAutofit/>
          </a:bodyPr>
          <a:lstStyle/>
          <a:p>
            <a:pPr algn="ctr"/>
            <a:r>
              <a:rPr lang="en-IN" sz="2800" b="1" dirty="0">
                <a:latin typeface="Times New Roman" panose="02020603050405020304" pitchFamily="18" charset="0"/>
                <a:cs typeface="Times New Roman" panose="02020603050405020304" pitchFamily="18" charset="0"/>
              </a:rPr>
              <a:t>Module 6</a:t>
            </a:r>
            <a:r>
              <a:rPr lang="en-IN" sz="2800" b="1" dirty="0" smtClean="0">
                <a:latin typeface="Times New Roman" panose="02020603050405020304" pitchFamily="18" charset="0"/>
                <a:cs typeface="Times New Roman" panose="02020603050405020304" pitchFamily="18" charset="0"/>
              </a:rPr>
              <a:t>: Voting </a:t>
            </a:r>
            <a:r>
              <a:rPr lang="en-IN" sz="2800" b="1" dirty="0">
                <a:latin typeface="Times New Roman" panose="02020603050405020304" pitchFamily="18" charset="0"/>
                <a:cs typeface="Times New Roman" panose="02020603050405020304" pitchFamily="18" charset="0"/>
              </a:rPr>
              <a:t>Classifier</a:t>
            </a:r>
            <a:endParaRPr lang="en-IN" sz="2800" dirty="0"/>
          </a:p>
        </p:txBody>
      </p:sp>
      <p:sp>
        <p:nvSpPr>
          <p:cNvPr id="3" name="Content Placeholder 2"/>
          <p:cNvSpPr>
            <a:spLocks noGrp="1"/>
          </p:cNvSpPr>
          <p:nvPr>
            <p:ph sz="quarter" idx="13"/>
          </p:nvPr>
        </p:nvSpPr>
        <p:spPr>
          <a:xfrm>
            <a:off x="685800" y="769123"/>
            <a:ext cx="10394707" cy="3819969"/>
          </a:xfrm>
        </p:spPr>
        <p:txBody>
          <a:bodyPr>
            <a:noAutofit/>
          </a:bodyPr>
          <a:lstStyle/>
          <a:p>
            <a:r>
              <a:rPr lang="en-US" cap="none" dirty="0" smtClean="0">
                <a:latin typeface="Times New Roman" panose="02020603050405020304" pitchFamily="18" charset="0"/>
                <a:cs typeface="Times New Roman" panose="02020603050405020304" pitchFamily="18" charset="0"/>
              </a:rPr>
              <a:t>A voting classifier is a machine learning estimator that trains various base models or estimators and predicts on the basis of aggregating the findings of each base estimator.</a:t>
            </a:r>
          </a:p>
          <a:p>
            <a:r>
              <a:rPr lang="en-US" cap="none" dirty="0" smtClean="0">
                <a:latin typeface="Times New Roman" panose="02020603050405020304" pitchFamily="18" charset="0"/>
                <a:cs typeface="Times New Roman" panose="02020603050405020304" pitchFamily="18" charset="0"/>
              </a:rPr>
              <a:t>The idea is instead of creating separate dedicated models and finding the accuracy for each them, we create a single model which trains by these models and predicts output based on their combined majority of voting for each output class.</a:t>
            </a:r>
          </a:p>
          <a:p>
            <a:r>
              <a:rPr lang="en-US" cap="none" dirty="0" smtClean="0">
                <a:latin typeface="Times New Roman" panose="02020603050405020304" pitchFamily="18" charset="0"/>
                <a:cs typeface="Times New Roman" panose="02020603050405020304" pitchFamily="18" charset="0"/>
              </a:rPr>
              <a:t>In hard voting, the predicted output class is a class with the highest majority of votes i.e., The class which had the highest probability of being predicted by each of the classifiers. Suppose three classifiers predicted the output class(a, A, B), so here the majority predicted A as output. Hence A will be the final prediction.</a:t>
            </a:r>
          </a:p>
          <a:p>
            <a:endParaRPr lang="en-IN" cap="none"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580" y="4234029"/>
            <a:ext cx="9495343" cy="1295512"/>
          </a:xfrm>
          <a:prstGeom prst="rect">
            <a:avLst/>
          </a:prstGeom>
        </p:spPr>
      </p:pic>
    </p:spTree>
    <p:extLst>
      <p:ext uri="{BB962C8B-B14F-4D97-AF65-F5344CB8AC3E}">
        <p14:creationId xmlns:p14="http://schemas.microsoft.com/office/powerpoint/2010/main" val="37674346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BFB553-6982-E6B4-8BF3-803E923C61AE}"/>
              </a:ext>
            </a:extLst>
          </p:cNvPr>
          <p:cNvSpPr>
            <a:spLocks noGrp="1"/>
          </p:cNvSpPr>
          <p:nvPr>
            <p:ph type="title"/>
          </p:nvPr>
        </p:nvSpPr>
        <p:spPr>
          <a:xfrm>
            <a:off x="685801" y="119641"/>
            <a:ext cx="10396882" cy="658026"/>
          </a:xfrm>
        </p:spPr>
        <p:txBody>
          <a:bodyPr>
            <a:normAutofit/>
          </a:bodyPr>
          <a:lstStyle/>
          <a:p>
            <a:pPr algn="ctr"/>
            <a:r>
              <a:rPr lang="en-IN" sz="2800" b="1" dirty="0">
                <a:latin typeface="Times New Roman" panose="02020603050405020304" pitchFamily="18" charset="0"/>
                <a:cs typeface="Times New Roman" panose="02020603050405020304" pitchFamily="18" charset="0"/>
              </a:rPr>
              <a:t>Module </a:t>
            </a:r>
            <a:r>
              <a:rPr lang="en-IN" sz="2800" b="1" dirty="0" smtClean="0">
                <a:latin typeface="Times New Roman" panose="02020603050405020304" pitchFamily="18" charset="0"/>
                <a:cs typeface="Times New Roman" panose="02020603050405020304" pitchFamily="18" charset="0"/>
              </a:rPr>
              <a:t>7: Deployment</a:t>
            </a:r>
            <a:endParaRPr lang="en-IN" sz="2800" dirty="0"/>
          </a:p>
        </p:txBody>
      </p:sp>
      <p:sp>
        <p:nvSpPr>
          <p:cNvPr id="9" name="Content Placeholder 8"/>
          <p:cNvSpPr>
            <a:spLocks noGrp="1"/>
          </p:cNvSpPr>
          <p:nvPr>
            <p:ph sz="quarter" idx="13"/>
          </p:nvPr>
        </p:nvSpPr>
        <p:spPr>
          <a:xfrm>
            <a:off x="685800" y="777668"/>
            <a:ext cx="10394707" cy="2674833"/>
          </a:xfrm>
        </p:spPr>
        <p:txBody>
          <a:bodyPr/>
          <a:lstStyle/>
          <a:p>
            <a:r>
              <a:rPr lang="en-US" cap="none" dirty="0" smtClean="0">
                <a:latin typeface="Times New Roman" panose="02020603050405020304" pitchFamily="18" charset="0"/>
                <a:cs typeface="Times New Roman" panose="02020603050405020304" pitchFamily="18" charset="0"/>
              </a:rPr>
              <a:t>Flask is a micro web framework written in python.</a:t>
            </a:r>
          </a:p>
          <a:p>
            <a:r>
              <a:rPr lang="en-US" cap="none" dirty="0" smtClean="0">
                <a:latin typeface="Times New Roman" panose="02020603050405020304" pitchFamily="18" charset="0"/>
                <a:cs typeface="Times New Roman" panose="02020603050405020304" pitchFamily="18" charset="0"/>
              </a:rPr>
              <a:t>It is classified as a micro-framework because it does not require particular tools or libraries.</a:t>
            </a:r>
          </a:p>
          <a:p>
            <a:r>
              <a:rPr lang="en-US" cap="none" dirty="0" smtClean="0">
                <a:latin typeface="Times New Roman" panose="02020603050405020304" pitchFamily="18" charset="0"/>
                <a:cs typeface="Times New Roman" panose="02020603050405020304" pitchFamily="18" charset="0"/>
              </a:rPr>
              <a:t>It has no database abstraction layer, form validation, or any other components where pre-existing third-party libraries provide common functions.</a:t>
            </a:r>
          </a:p>
          <a:p>
            <a:endParaRPr lang="en-US" cap="none" dirty="0" smtClean="0">
              <a:latin typeface="Times New Roman" panose="02020603050405020304" pitchFamily="18" charset="0"/>
              <a:cs typeface="Times New Roman" panose="02020603050405020304" pitchFamily="18" charset="0"/>
            </a:endParaRPr>
          </a:p>
          <a:p>
            <a:endParaRPr lang="en-IN" cap="none"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 y="2538101"/>
            <a:ext cx="8930355" cy="2956845"/>
          </a:xfrm>
          <a:prstGeom prst="rect">
            <a:avLst/>
          </a:prstGeom>
        </p:spPr>
      </p:pic>
    </p:spTree>
    <p:extLst>
      <p:ext uri="{BB962C8B-B14F-4D97-AF65-F5344CB8AC3E}">
        <p14:creationId xmlns:p14="http://schemas.microsoft.com/office/powerpoint/2010/main" val="25799251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927" y="119642"/>
            <a:ext cx="10629756" cy="1061867"/>
          </a:xfrm>
        </p:spPr>
        <p:txBody>
          <a:bodyPr>
            <a:normAutofit/>
          </a:bodyPr>
          <a:lstStyle/>
          <a:p>
            <a:r>
              <a:rPr lang="en-IN" sz="2800" b="1" dirty="0" smtClean="0">
                <a:latin typeface="Times New Roman" panose="02020603050405020304" pitchFamily="18" charset="0"/>
                <a:cs typeface="Times New Roman" panose="02020603050405020304" pitchFamily="18" charset="0"/>
              </a:rPr>
              <a:t>                              Performance EVALUATION</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xmlns="" id="{40DD052B-2DC2-4FFC-A4A5-77F2585EE39D}"/>
              </a:ext>
            </a:extLst>
          </p:cNvPr>
          <p:cNvPicPr>
            <a:picLocks noGrp="1" noChangeAspect="1"/>
          </p:cNvPicPr>
          <p:nvPr>
            <p:ph sz="quarter" idx="13"/>
          </p:nvPr>
        </p:nvPicPr>
        <p:blipFill>
          <a:blip r:embed="rId2">
            <a:grayscl/>
            <a:extLst>
              <a:ext uri="{28A0092B-C50C-407E-A947-70E740481C1C}">
                <a14:useLocalDpi xmlns:a14="http://schemas.microsoft.com/office/drawing/2010/main" val="0"/>
              </a:ext>
            </a:extLst>
          </a:blip>
          <a:stretch>
            <a:fillRect/>
          </a:stretch>
        </p:blipFill>
        <p:spPr>
          <a:xfrm>
            <a:off x="6870819" y="2082701"/>
            <a:ext cx="3999432" cy="2053463"/>
          </a:xfrm>
          <a:prstGeom prst="rect">
            <a:avLst/>
          </a:prstGeom>
        </p:spPr>
      </p:pic>
      <p:sp>
        <p:nvSpPr>
          <p:cNvPr id="5" name="TextBox 4"/>
          <p:cNvSpPr txBox="1"/>
          <p:nvPr/>
        </p:nvSpPr>
        <p:spPr>
          <a:xfrm>
            <a:off x="606751" y="2082701"/>
            <a:ext cx="7187013" cy="2554545"/>
          </a:xfrm>
          <a:prstGeom prst="rect">
            <a:avLst/>
          </a:prstGeom>
          <a:noFill/>
        </p:spPr>
        <p:txBody>
          <a:bodyPr wrap="square" rtlCol="0">
            <a:spAutoFit/>
          </a:bodyPr>
          <a:lstStyle/>
          <a:p>
            <a:pPr marL="342900" indent="-342900">
              <a:buClr>
                <a:schemeClr val="accent1"/>
              </a:buClr>
              <a:buSzPct val="1600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True Positive Rate(TPR) = TP / (TP + FN)</a:t>
            </a:r>
          </a:p>
          <a:p>
            <a:pPr marL="342900" indent="-342900">
              <a:buClr>
                <a:schemeClr val="accent1"/>
              </a:buClr>
              <a:buSzPct val="1600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False Positive rate(FPR) = FP / (FP + TN)</a:t>
            </a:r>
          </a:p>
          <a:p>
            <a:pPr marL="342900" indent="-342900">
              <a:buClr>
                <a:schemeClr val="accent1"/>
              </a:buClr>
              <a:buSzPct val="1600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Accuracy = (TP + TN) / (TP + TN + FP + FN)</a:t>
            </a:r>
          </a:p>
          <a:p>
            <a:pPr marL="342900" indent="-342900">
              <a:buClr>
                <a:schemeClr val="accent1"/>
              </a:buClr>
              <a:buSzPct val="1600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Precision = TP / (TP + FP)</a:t>
            </a:r>
          </a:p>
          <a:p>
            <a:pPr marL="342900" indent="-342900">
              <a:buClr>
                <a:schemeClr val="accent1"/>
              </a:buClr>
              <a:buSzPct val="1600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Recall = TP / (TP + FN)</a:t>
            </a:r>
          </a:p>
          <a:p>
            <a:pPr marL="342900" indent="-342900">
              <a:buClr>
                <a:schemeClr val="accent1"/>
              </a:buClr>
              <a:buSzPct val="1600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 Measure = 2TP / (2TP + FP + FN)</a:t>
            </a:r>
          </a:p>
          <a:p>
            <a:pPr marL="342900" indent="-342900">
              <a:buClr>
                <a:schemeClr val="accent1"/>
              </a:buClr>
              <a:buSzPct val="1600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F1 Score = 2*(Recall * Precision) / (Recall + Precision)</a:t>
            </a:r>
          </a:p>
          <a:p>
            <a:pPr marL="342900" indent="-342900">
              <a:buClr>
                <a:schemeClr val="accent1"/>
              </a:buClr>
              <a:buSzPct val="1600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06751" y="1682591"/>
            <a:ext cx="3854154" cy="40011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Confusion matrix:</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0152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561" y="111096"/>
            <a:ext cx="10698122" cy="871670"/>
          </a:xfrm>
        </p:spPr>
        <p:txBody>
          <a:bodyPr>
            <a:normAutofit/>
          </a:bodyPr>
          <a:lstStyle/>
          <a:p>
            <a:r>
              <a:rPr lang="en-IN" sz="2800" b="1" dirty="0" smtClean="0">
                <a:latin typeface="Times New Roman" panose="02020603050405020304" pitchFamily="18" charset="0"/>
                <a:cs typeface="Times New Roman" panose="02020603050405020304" pitchFamily="18" charset="0"/>
              </a:rPr>
              <a:t>                              Performance EVALUATION</a:t>
            </a:r>
            <a:endParaRPr lang="en-IN" sz="2800" b="1"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417808979"/>
              </p:ext>
            </p:extLst>
          </p:nvPr>
        </p:nvGraphicFramePr>
        <p:xfrm>
          <a:off x="5364018" y="1246527"/>
          <a:ext cx="5911552" cy="3840480"/>
        </p:xfrm>
        <a:graphic>
          <a:graphicData uri="http://schemas.openxmlformats.org/drawingml/2006/table">
            <a:tbl>
              <a:tblPr firstRow="1" bandRow="1">
                <a:tableStyleId>{5C22544A-7EE6-4342-B048-85BDC9FD1C3A}</a:tableStyleId>
              </a:tblPr>
              <a:tblGrid>
                <a:gridCol w="1271186"/>
                <a:gridCol w="1281869"/>
                <a:gridCol w="1102408"/>
                <a:gridCol w="1153682"/>
                <a:gridCol w="1102407"/>
              </a:tblGrid>
              <a:tr h="265895">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Precision</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Recall</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F1-score</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Support</a:t>
                      </a:r>
                      <a:endParaRPr lang="en-IN" sz="1600" dirty="0">
                        <a:latin typeface="Times New Roman" panose="02020603050405020304" pitchFamily="18" charset="0"/>
                        <a:cs typeface="Times New Roman" panose="02020603050405020304" pitchFamily="18" charset="0"/>
                      </a:endParaRPr>
                    </a:p>
                  </a:txBody>
                  <a:tcPr/>
                </a:tc>
              </a:tr>
              <a:tr h="265895">
                <a:tc>
                  <a:txBody>
                    <a:bodyPr/>
                    <a:lstStyle/>
                    <a:p>
                      <a:r>
                        <a:rPr lang="en-IN" sz="1600" b="1" dirty="0" smtClean="0">
                          <a:latin typeface="Times New Roman" panose="02020603050405020304" pitchFamily="18" charset="0"/>
                          <a:cs typeface="Times New Roman" panose="02020603050405020304" pitchFamily="18" charset="0"/>
                        </a:rPr>
                        <a:t>0</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265895">
                <a:tc>
                  <a:txBody>
                    <a:bodyPr/>
                    <a:lstStyle/>
                    <a:p>
                      <a:r>
                        <a:rPr lang="en-IN" sz="1600" b="1" dirty="0" smtClean="0">
                          <a:latin typeface="Times New Roman" panose="02020603050405020304" pitchFamily="18" charset="0"/>
                          <a:cs typeface="Times New Roman" panose="02020603050405020304" pitchFamily="18" charset="0"/>
                        </a:rPr>
                        <a:t>1</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265895">
                <a:tc>
                  <a:txBody>
                    <a:bodyPr/>
                    <a:lstStyle/>
                    <a:p>
                      <a:r>
                        <a:rPr lang="en-IN" sz="1600" b="1" dirty="0" smtClean="0">
                          <a:latin typeface="Times New Roman" panose="02020603050405020304" pitchFamily="18" charset="0"/>
                          <a:cs typeface="Times New Roman" panose="02020603050405020304" pitchFamily="18" charset="0"/>
                        </a:rPr>
                        <a:t>2</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725</a:t>
                      </a:r>
                      <a:endParaRPr lang="en-IN" sz="1600" dirty="0">
                        <a:latin typeface="Times New Roman" panose="02020603050405020304" pitchFamily="18" charset="0"/>
                        <a:cs typeface="Times New Roman" panose="02020603050405020304" pitchFamily="18" charset="0"/>
                      </a:endParaRPr>
                    </a:p>
                  </a:txBody>
                  <a:tcPr/>
                </a:tc>
              </a:tr>
              <a:tr h="265895">
                <a:tc>
                  <a:txBody>
                    <a:bodyPr/>
                    <a:lstStyle/>
                    <a:p>
                      <a:r>
                        <a:rPr lang="en-IN" sz="1600" b="1" dirty="0" smtClean="0">
                          <a:latin typeface="Times New Roman" panose="02020603050405020304" pitchFamily="18" charset="0"/>
                          <a:cs typeface="Times New Roman" panose="02020603050405020304" pitchFamily="18" charset="0"/>
                        </a:rPr>
                        <a:t>3</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265895">
                <a:tc>
                  <a:txBody>
                    <a:bodyPr/>
                    <a:lstStyle/>
                    <a:p>
                      <a:r>
                        <a:rPr lang="en-IN" sz="1600" b="1" dirty="0" smtClean="0">
                          <a:latin typeface="Times New Roman" panose="02020603050405020304" pitchFamily="18" charset="0"/>
                          <a:cs typeface="Times New Roman" panose="02020603050405020304" pitchFamily="18" charset="0"/>
                        </a:rPr>
                        <a:t>4</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265895">
                <a:tc>
                  <a:txBody>
                    <a:bodyPr/>
                    <a:lstStyle/>
                    <a:p>
                      <a:r>
                        <a:rPr lang="en-IN" sz="1600" b="1" dirty="0" smtClean="0">
                          <a:latin typeface="Times New Roman" panose="02020603050405020304" pitchFamily="18" charset="0"/>
                          <a:cs typeface="Times New Roman" panose="02020603050405020304" pitchFamily="18" charset="0"/>
                        </a:rPr>
                        <a:t>5</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0.17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1.00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0.29</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265895">
                <a:tc>
                  <a:txBody>
                    <a:bodyPr/>
                    <a:lstStyle/>
                    <a:p>
                      <a:r>
                        <a:rPr lang="en-IN" sz="1600" b="1" dirty="0" smtClean="0">
                          <a:latin typeface="Times New Roman" panose="02020603050405020304" pitchFamily="18" charset="0"/>
                          <a:cs typeface="Times New Roman" panose="02020603050405020304" pitchFamily="18" charset="0"/>
                        </a:rPr>
                        <a:t>Accuracy</a:t>
                      </a:r>
                      <a:endParaRPr lang="en-IN" sz="1600" b="1" dirty="0">
                        <a:latin typeface="Times New Roman" panose="02020603050405020304" pitchFamily="18" charset="0"/>
                        <a:cs typeface="Times New Roman" panose="02020603050405020304" pitchFamily="18" charset="0"/>
                      </a:endParaRPr>
                    </a:p>
                  </a:txBody>
                  <a:tcPr/>
                </a:tc>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0.17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r h="470429">
                <a:tc>
                  <a:txBody>
                    <a:bodyPr/>
                    <a:lstStyle/>
                    <a:p>
                      <a:r>
                        <a:rPr lang="en-IN" sz="1600" b="1" dirty="0" smtClean="0">
                          <a:latin typeface="Times New Roman" panose="02020603050405020304" pitchFamily="18" charset="0"/>
                          <a:cs typeface="Times New Roman" panose="02020603050405020304" pitchFamily="18" charset="0"/>
                        </a:rPr>
                        <a:t>Macro average</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0.03</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0.17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0.05</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r h="470429">
                <a:tc>
                  <a:txBody>
                    <a:bodyPr/>
                    <a:lstStyle/>
                    <a:p>
                      <a:r>
                        <a:rPr lang="en-IN" sz="1600" b="1" dirty="0" smtClean="0">
                          <a:latin typeface="Times New Roman" panose="02020603050405020304" pitchFamily="18" charset="0"/>
                          <a:cs typeface="Times New Roman" panose="02020603050405020304" pitchFamily="18" charset="0"/>
                        </a:rPr>
                        <a:t>Weighted average</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0.03</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0.17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0.05</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256374" y="2452643"/>
            <a:ext cx="7041735" cy="1631216"/>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Classification report for Logistic Regression:</a:t>
            </a:r>
          </a:p>
          <a:p>
            <a:r>
              <a:rPr lang="en-IN" sz="2000" dirty="0" smtClean="0">
                <a:latin typeface="Times New Roman" panose="02020603050405020304" pitchFamily="18" charset="0"/>
                <a:cs typeface="Times New Roman" panose="02020603050405020304" pitchFamily="18" charset="0"/>
              </a:rPr>
              <a:t>Number of training dataset: 10159</a:t>
            </a:r>
          </a:p>
          <a:p>
            <a:r>
              <a:rPr lang="en-IN" sz="2000" dirty="0" smtClean="0">
                <a:latin typeface="Times New Roman" panose="02020603050405020304" pitchFamily="18" charset="0"/>
                <a:cs typeface="Times New Roman" panose="02020603050405020304" pitchFamily="18" charset="0"/>
              </a:rPr>
              <a:t>Number of testing dataset: 4355</a:t>
            </a:r>
          </a:p>
          <a:p>
            <a:r>
              <a:rPr lang="en-IN" sz="2000" dirty="0" smtClean="0">
                <a:latin typeface="Times New Roman" panose="02020603050405020304" pitchFamily="18" charset="0"/>
                <a:cs typeface="Times New Roman" panose="02020603050405020304" pitchFamily="18" charset="0"/>
              </a:rPr>
              <a:t>Total number of dataset: 14514</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0274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2111654704"/>
              </p:ext>
            </p:extLst>
          </p:nvPr>
        </p:nvGraphicFramePr>
        <p:xfrm>
          <a:off x="5400941" y="1196415"/>
          <a:ext cx="6007696" cy="4089385"/>
        </p:xfrm>
        <a:graphic>
          <a:graphicData uri="http://schemas.openxmlformats.org/drawingml/2006/table">
            <a:tbl>
              <a:tblPr firstRow="1" bandRow="1">
                <a:tableStyleId>{5C22544A-7EE6-4342-B048-85BDC9FD1C3A}</a:tableStyleId>
              </a:tblPr>
              <a:tblGrid>
                <a:gridCol w="1401511"/>
                <a:gridCol w="1513901"/>
                <a:gridCol w="969817"/>
                <a:gridCol w="1120854"/>
                <a:gridCol w="1001613"/>
              </a:tblGrid>
              <a:tr h="360977">
                <a:tc>
                  <a:txBody>
                    <a:bodyPr/>
                    <a:lstStyle/>
                    <a:p>
                      <a:endParaRPr lang="en-IN" sz="1600" dirty="0"/>
                    </a:p>
                  </a:txBody>
                  <a:tcPr/>
                </a:tc>
                <a:tc>
                  <a:txBody>
                    <a:bodyPr/>
                    <a:lstStyle/>
                    <a:p>
                      <a:r>
                        <a:rPr lang="en-IN" sz="1600" dirty="0" smtClean="0">
                          <a:latin typeface="Times New Roman" panose="02020603050405020304" pitchFamily="18" charset="0"/>
                          <a:cs typeface="Times New Roman" panose="02020603050405020304" pitchFamily="18" charset="0"/>
                        </a:rPr>
                        <a:t>Precision</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Recall</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F1-score</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Support</a:t>
                      </a:r>
                      <a:endParaRPr lang="en-IN" sz="1600" dirty="0">
                        <a:latin typeface="Times New Roman" panose="02020603050405020304" pitchFamily="18" charset="0"/>
                        <a:cs typeface="Times New Roman" panose="02020603050405020304" pitchFamily="18" charset="0"/>
                      </a:endParaRPr>
                    </a:p>
                  </a:txBody>
                  <a:tcPr/>
                </a:tc>
              </a:tr>
              <a:tr h="360977">
                <a:tc>
                  <a:txBody>
                    <a:bodyPr/>
                    <a:lstStyle/>
                    <a:p>
                      <a:r>
                        <a:rPr lang="en-IN" sz="1600" b="1" dirty="0" smtClean="0">
                          <a:latin typeface="Times New Roman" panose="02020603050405020304" pitchFamily="18" charset="0"/>
                          <a:cs typeface="Times New Roman" panose="02020603050405020304" pitchFamily="18" charset="0"/>
                        </a:rPr>
                        <a:t>0</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0.89</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0.95</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0.92</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60977">
                <a:tc>
                  <a:txBody>
                    <a:bodyPr/>
                    <a:lstStyle/>
                    <a:p>
                      <a:r>
                        <a:rPr lang="en-IN" sz="1600" b="1" dirty="0" smtClean="0">
                          <a:latin typeface="Times New Roman" panose="02020603050405020304" pitchFamily="18" charset="0"/>
                          <a:cs typeface="Times New Roman" panose="02020603050405020304" pitchFamily="18" charset="0"/>
                        </a:rPr>
                        <a:t>1</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60977">
                <a:tc>
                  <a:txBody>
                    <a:bodyPr/>
                    <a:lstStyle/>
                    <a:p>
                      <a:r>
                        <a:rPr lang="en-IN" sz="1600" b="1" dirty="0" smtClean="0">
                          <a:latin typeface="Times New Roman" panose="02020603050405020304" pitchFamily="18" charset="0"/>
                          <a:cs typeface="Times New Roman" panose="02020603050405020304" pitchFamily="18" charset="0"/>
                        </a:rPr>
                        <a:t>2</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0.87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0.89</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725</a:t>
                      </a:r>
                      <a:endParaRPr lang="en-IN" sz="1600" dirty="0">
                        <a:latin typeface="Times New Roman" panose="02020603050405020304" pitchFamily="18" charset="0"/>
                        <a:cs typeface="Times New Roman" panose="02020603050405020304" pitchFamily="18" charset="0"/>
                      </a:endParaRPr>
                    </a:p>
                  </a:txBody>
                  <a:tcPr/>
                </a:tc>
              </a:tr>
              <a:tr h="360977">
                <a:tc>
                  <a:txBody>
                    <a:bodyPr/>
                    <a:lstStyle/>
                    <a:p>
                      <a:r>
                        <a:rPr lang="en-IN" sz="1600" b="1" dirty="0" smtClean="0">
                          <a:latin typeface="Times New Roman" panose="02020603050405020304" pitchFamily="18" charset="0"/>
                          <a:cs typeface="Times New Roman" panose="02020603050405020304" pitchFamily="18" charset="0"/>
                        </a:rPr>
                        <a:t>3</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0.89</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0.93</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725</a:t>
                      </a:r>
                      <a:endParaRPr lang="en-IN" sz="1600" dirty="0">
                        <a:latin typeface="Times New Roman" panose="02020603050405020304" pitchFamily="18" charset="0"/>
                        <a:cs typeface="Times New Roman" panose="02020603050405020304" pitchFamily="18" charset="0"/>
                      </a:endParaRPr>
                    </a:p>
                  </a:txBody>
                  <a:tcPr/>
                </a:tc>
              </a:tr>
              <a:tr h="360977">
                <a:tc>
                  <a:txBody>
                    <a:bodyPr/>
                    <a:lstStyle/>
                    <a:p>
                      <a:r>
                        <a:rPr lang="en-IN" sz="1600" b="1" dirty="0" smtClean="0">
                          <a:latin typeface="Times New Roman" panose="02020603050405020304" pitchFamily="18" charset="0"/>
                          <a:cs typeface="Times New Roman" panose="02020603050405020304" pitchFamily="18" charset="0"/>
                        </a:rPr>
                        <a:t>4</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60977">
                <a:tc>
                  <a:txBody>
                    <a:bodyPr/>
                    <a:lstStyle/>
                    <a:p>
                      <a:r>
                        <a:rPr lang="en-IN" sz="1600" b="1" dirty="0" smtClean="0">
                          <a:latin typeface="Times New Roman" panose="02020603050405020304" pitchFamily="18" charset="0"/>
                          <a:cs typeface="Times New Roman" panose="02020603050405020304" pitchFamily="18" charset="0"/>
                        </a:rPr>
                        <a:t>5</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0.67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0.75</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60977">
                <a:tc>
                  <a:txBody>
                    <a:bodyPr/>
                    <a:lstStyle/>
                    <a:p>
                      <a:r>
                        <a:rPr lang="en-IN" sz="1600" b="1" dirty="0" smtClean="0">
                          <a:latin typeface="Times New Roman" panose="02020603050405020304" pitchFamily="18" charset="0"/>
                          <a:cs typeface="Times New Roman" panose="02020603050405020304" pitchFamily="18" charset="0"/>
                        </a:rPr>
                        <a:t>Accuracy</a:t>
                      </a:r>
                      <a:endParaRPr lang="en-IN" sz="1600" b="1" dirty="0">
                        <a:latin typeface="Times New Roman" panose="02020603050405020304" pitchFamily="18" charset="0"/>
                        <a:cs typeface="Times New Roman" panose="02020603050405020304" pitchFamily="18" charset="0"/>
                      </a:endParaRPr>
                    </a:p>
                  </a:txBody>
                  <a:tcPr/>
                </a:tc>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r h="360977">
                <a:tc>
                  <a:txBody>
                    <a:bodyPr/>
                    <a:lstStyle/>
                    <a:p>
                      <a:r>
                        <a:rPr lang="en-IN" sz="1600" b="1" dirty="0" smtClean="0">
                          <a:latin typeface="Times New Roman" panose="02020603050405020304" pitchFamily="18" charset="0"/>
                          <a:cs typeface="Times New Roman" panose="02020603050405020304" pitchFamily="18" charset="0"/>
                        </a:rPr>
                        <a:t>Macro average</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0.90</a:t>
                      </a:r>
                      <a:endParaRPr lang="en-IN" sz="1600" dirty="0">
                        <a:latin typeface="Times New Roman" panose="02020603050405020304" pitchFamily="18" charset="0"/>
                        <a:cs typeface="Times New Roman" panose="02020603050405020304" pitchFamily="18" charset="0"/>
                      </a:endParaRPr>
                    </a:p>
                  </a:txBody>
                  <a:tcPr/>
                </a:tc>
                <a:tc>
                  <a:txBody>
                    <a:bodyPr/>
                    <a:lstStyle/>
                    <a:p>
                      <a:endParaRPr lang="en-IN" sz="160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r h="622449">
                <a:tc>
                  <a:txBody>
                    <a:bodyPr/>
                    <a:lstStyle/>
                    <a:p>
                      <a:r>
                        <a:rPr lang="en-IN" sz="1600" b="1" dirty="0" smtClean="0">
                          <a:latin typeface="Times New Roman" panose="02020603050405020304" pitchFamily="18" charset="0"/>
                          <a:cs typeface="Times New Roman" panose="02020603050405020304" pitchFamily="18" charset="0"/>
                        </a:rPr>
                        <a:t>Weighted average</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0.90</a:t>
                      </a:r>
                      <a:endParaRPr lang="en-IN" sz="1600" dirty="0">
                        <a:latin typeface="Times New Roman" panose="02020603050405020304" pitchFamily="18" charset="0"/>
                        <a:cs typeface="Times New Roman" panose="02020603050405020304" pitchFamily="18" charset="0"/>
                      </a:endParaRPr>
                    </a:p>
                  </a:txBody>
                  <a:tcPr/>
                </a:tc>
                <a:tc>
                  <a:txBody>
                    <a:bodyPr/>
                    <a:lstStyle/>
                    <a:p>
                      <a:endParaRPr lang="en-IN" sz="160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bl>
          </a:graphicData>
        </a:graphic>
      </p:graphicFrame>
      <p:sp>
        <p:nvSpPr>
          <p:cNvPr id="6" name="TextBox 5"/>
          <p:cNvSpPr txBox="1"/>
          <p:nvPr/>
        </p:nvSpPr>
        <p:spPr>
          <a:xfrm>
            <a:off x="512747" y="2076628"/>
            <a:ext cx="6358071" cy="2246769"/>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Classification report for </a:t>
            </a:r>
            <a:r>
              <a:rPr lang="en-IN" sz="2000" b="1" dirty="0" smtClean="0">
                <a:latin typeface="Times New Roman" panose="02020603050405020304" pitchFamily="18" charset="0"/>
                <a:cs typeface="Times New Roman" panose="02020603050405020304" pitchFamily="18" charset="0"/>
              </a:rPr>
              <a:t>Random Forest </a:t>
            </a:r>
          </a:p>
          <a:p>
            <a:r>
              <a:rPr lang="en-IN" sz="2000" b="1" dirty="0" smtClean="0">
                <a:latin typeface="Times New Roman" panose="02020603050405020304" pitchFamily="18" charset="0"/>
                <a:cs typeface="Times New Roman" panose="02020603050405020304" pitchFamily="18" charset="0"/>
              </a:rPr>
              <a:t>Classifier:</a:t>
            </a:r>
            <a:endParaRPr lang="en-IN" sz="2000" b="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Number of training dataset: 10159</a:t>
            </a:r>
          </a:p>
          <a:p>
            <a:r>
              <a:rPr lang="en-IN" sz="2000" dirty="0">
                <a:latin typeface="Times New Roman" panose="02020603050405020304" pitchFamily="18" charset="0"/>
                <a:cs typeface="Times New Roman" panose="02020603050405020304" pitchFamily="18" charset="0"/>
              </a:rPr>
              <a:t>Number of testing dataset: </a:t>
            </a:r>
            <a:r>
              <a:rPr lang="en-IN" sz="2000" dirty="0" smtClean="0">
                <a:latin typeface="Times New Roman" panose="02020603050405020304" pitchFamily="18" charset="0"/>
                <a:cs typeface="Times New Roman" panose="02020603050405020304" pitchFamily="18" charset="0"/>
              </a:rPr>
              <a:t>4355</a:t>
            </a:r>
          </a:p>
          <a:p>
            <a:r>
              <a:rPr lang="en-IN" sz="2000" dirty="0">
                <a:latin typeface="Times New Roman" panose="02020603050405020304" pitchFamily="18" charset="0"/>
                <a:cs typeface="Times New Roman" panose="02020603050405020304" pitchFamily="18" charset="0"/>
              </a:rPr>
              <a:t>Total number of dataset: 14514</a:t>
            </a:r>
          </a:p>
          <a:p>
            <a:endParaRPr lang="en-IN" sz="2000" dirty="0">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7254552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3740838557"/>
              </p:ext>
            </p:extLst>
          </p:nvPr>
        </p:nvGraphicFramePr>
        <p:xfrm>
          <a:off x="5332575" y="991315"/>
          <a:ext cx="5947874" cy="4123056"/>
        </p:xfrm>
        <a:graphic>
          <a:graphicData uri="http://schemas.openxmlformats.org/drawingml/2006/table">
            <a:tbl>
              <a:tblPr firstRow="1" bandRow="1">
                <a:tableStyleId>{5C22544A-7EE6-4342-B048-85BDC9FD1C3A}</a:tableStyleId>
              </a:tblPr>
              <a:tblGrid>
                <a:gridCol w="1435694"/>
                <a:gridCol w="1585180"/>
                <a:gridCol w="837662"/>
                <a:gridCol w="1078368"/>
                <a:gridCol w="1010970"/>
              </a:tblGrid>
              <a:tr h="370602">
                <a:tc>
                  <a:txBody>
                    <a:bodyPr/>
                    <a:lstStyle/>
                    <a:p>
                      <a:endParaRPr lang="en-IN" sz="1600" dirty="0"/>
                    </a:p>
                  </a:txBody>
                  <a:tcPr/>
                </a:tc>
                <a:tc>
                  <a:txBody>
                    <a:bodyPr/>
                    <a:lstStyle/>
                    <a:p>
                      <a:r>
                        <a:rPr lang="en-IN" sz="1600" dirty="0" smtClean="0">
                          <a:latin typeface="Times New Roman" panose="02020603050405020304" pitchFamily="18" charset="0"/>
                          <a:cs typeface="Times New Roman" panose="02020603050405020304" pitchFamily="18" charset="0"/>
                        </a:rPr>
                        <a:t>Precision</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Recall</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F1-score</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Support</a:t>
                      </a:r>
                      <a:endParaRPr lang="en-IN" sz="1600" dirty="0">
                        <a:latin typeface="Times New Roman" panose="02020603050405020304" pitchFamily="18" charset="0"/>
                        <a:cs typeface="Times New Roman" panose="02020603050405020304" pitchFamily="18" charset="0"/>
                      </a:endParaRPr>
                    </a:p>
                  </a:txBody>
                  <a:tcPr/>
                </a:tc>
              </a:tr>
              <a:tr h="370602">
                <a:tc>
                  <a:txBody>
                    <a:bodyPr/>
                    <a:lstStyle/>
                    <a:p>
                      <a:r>
                        <a:rPr lang="en-IN" sz="1600" b="1" dirty="0" smtClean="0">
                          <a:latin typeface="Times New Roman" panose="02020603050405020304" pitchFamily="18" charset="0"/>
                          <a:cs typeface="Times New Roman" panose="02020603050405020304" pitchFamily="18" charset="0"/>
                        </a:rPr>
                        <a:t>0</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0.95</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0.93</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70602">
                <a:tc>
                  <a:txBody>
                    <a:bodyPr/>
                    <a:lstStyle/>
                    <a:p>
                      <a:r>
                        <a:rPr lang="en-IN" sz="1600" b="1" dirty="0" smtClean="0">
                          <a:latin typeface="Times New Roman" panose="02020603050405020304" pitchFamily="18" charset="0"/>
                          <a:cs typeface="Times New Roman" panose="02020603050405020304" pitchFamily="18" charset="0"/>
                        </a:rPr>
                        <a:t>1</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70602">
                <a:tc>
                  <a:txBody>
                    <a:bodyPr/>
                    <a:lstStyle/>
                    <a:p>
                      <a:r>
                        <a:rPr lang="en-IN" sz="1600" b="1" dirty="0" smtClean="0">
                          <a:latin typeface="Times New Roman" panose="02020603050405020304" pitchFamily="18" charset="0"/>
                          <a:cs typeface="Times New Roman" panose="02020603050405020304" pitchFamily="18" charset="0"/>
                        </a:rPr>
                        <a:t>2</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0.86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0.92</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0.89</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725</a:t>
                      </a:r>
                      <a:endParaRPr lang="en-IN" sz="1600" dirty="0">
                        <a:latin typeface="Times New Roman" panose="02020603050405020304" pitchFamily="18" charset="0"/>
                        <a:cs typeface="Times New Roman" panose="02020603050405020304" pitchFamily="18" charset="0"/>
                      </a:endParaRPr>
                    </a:p>
                  </a:txBody>
                  <a:tcPr/>
                </a:tc>
              </a:tr>
              <a:tr h="370602">
                <a:tc>
                  <a:txBody>
                    <a:bodyPr/>
                    <a:lstStyle/>
                    <a:p>
                      <a:r>
                        <a:rPr lang="en-IN" sz="1600" b="1" dirty="0" smtClean="0">
                          <a:latin typeface="Times New Roman" panose="02020603050405020304" pitchFamily="18" charset="0"/>
                          <a:cs typeface="Times New Roman" panose="02020603050405020304" pitchFamily="18" charset="0"/>
                        </a:rPr>
                        <a:t>3</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0.98</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0.94</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70602">
                <a:tc>
                  <a:txBody>
                    <a:bodyPr/>
                    <a:lstStyle/>
                    <a:p>
                      <a:r>
                        <a:rPr lang="en-IN" sz="1600" b="1" dirty="0" smtClean="0">
                          <a:latin typeface="Times New Roman" panose="02020603050405020304" pitchFamily="18" charset="0"/>
                          <a:cs typeface="Times New Roman" panose="02020603050405020304" pitchFamily="18" charset="0"/>
                        </a:rPr>
                        <a:t>4</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70602">
                <a:tc>
                  <a:txBody>
                    <a:bodyPr/>
                    <a:lstStyle/>
                    <a:p>
                      <a:r>
                        <a:rPr lang="en-IN" sz="1600" b="1" dirty="0" smtClean="0">
                          <a:latin typeface="Times New Roman" panose="02020603050405020304" pitchFamily="18" charset="0"/>
                          <a:cs typeface="Times New Roman" panose="02020603050405020304" pitchFamily="18" charset="0"/>
                        </a:rPr>
                        <a:t>5</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0.85</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0.69</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0.76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70602">
                <a:tc>
                  <a:txBody>
                    <a:bodyPr/>
                    <a:lstStyle/>
                    <a:p>
                      <a:r>
                        <a:rPr lang="en-IN" sz="1600" b="1" dirty="0" smtClean="0">
                          <a:latin typeface="Times New Roman" panose="02020603050405020304" pitchFamily="18" charset="0"/>
                          <a:cs typeface="Times New Roman" panose="02020603050405020304" pitchFamily="18" charset="0"/>
                        </a:rPr>
                        <a:t>Accuracy</a:t>
                      </a:r>
                      <a:endParaRPr lang="en-IN" sz="1600" b="1" dirty="0">
                        <a:latin typeface="Times New Roman" panose="02020603050405020304" pitchFamily="18" charset="0"/>
                        <a:cs typeface="Times New Roman" panose="02020603050405020304" pitchFamily="18" charset="0"/>
                      </a:endParaRPr>
                    </a:p>
                  </a:txBody>
                  <a:tcPr/>
                </a:tc>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r h="568579">
                <a:tc>
                  <a:txBody>
                    <a:bodyPr/>
                    <a:lstStyle/>
                    <a:p>
                      <a:r>
                        <a:rPr lang="en-IN" sz="1600" b="1" dirty="0" smtClean="0">
                          <a:latin typeface="Times New Roman" panose="02020603050405020304" pitchFamily="18" charset="0"/>
                          <a:cs typeface="Times New Roman" panose="02020603050405020304" pitchFamily="18" charset="0"/>
                        </a:rPr>
                        <a:t>Macro average</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r h="568579">
                <a:tc>
                  <a:txBody>
                    <a:bodyPr/>
                    <a:lstStyle/>
                    <a:p>
                      <a:r>
                        <a:rPr lang="en-IN" sz="1600" b="1" dirty="0" smtClean="0">
                          <a:latin typeface="Times New Roman" panose="02020603050405020304" pitchFamily="18" charset="0"/>
                          <a:cs typeface="Times New Roman" panose="02020603050405020304" pitchFamily="18" charset="0"/>
                        </a:rPr>
                        <a:t>Weighted average</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bl>
          </a:graphicData>
        </a:graphic>
      </p:graphicFrame>
      <p:sp>
        <p:nvSpPr>
          <p:cNvPr id="5" name="TextBox 4"/>
          <p:cNvSpPr txBox="1"/>
          <p:nvPr/>
        </p:nvSpPr>
        <p:spPr>
          <a:xfrm>
            <a:off x="444381" y="2281727"/>
            <a:ext cx="4742916" cy="1938992"/>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Classification report for </a:t>
            </a:r>
            <a:r>
              <a:rPr lang="en-IN" sz="2000" b="1" dirty="0" smtClean="0">
                <a:latin typeface="Times New Roman" panose="02020603050405020304" pitchFamily="18" charset="0"/>
                <a:cs typeface="Times New Roman" panose="02020603050405020304" pitchFamily="18" charset="0"/>
              </a:rPr>
              <a:t>XG Boost</a:t>
            </a:r>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Classifier:</a:t>
            </a:r>
          </a:p>
          <a:p>
            <a:r>
              <a:rPr lang="en-IN" sz="2000" dirty="0">
                <a:latin typeface="Times New Roman" panose="02020603050405020304" pitchFamily="18" charset="0"/>
                <a:cs typeface="Times New Roman" panose="02020603050405020304" pitchFamily="18" charset="0"/>
              </a:rPr>
              <a:t>Number of training dataset: 10159</a:t>
            </a:r>
          </a:p>
          <a:p>
            <a:r>
              <a:rPr lang="en-IN" sz="2000" dirty="0">
                <a:latin typeface="Times New Roman" panose="02020603050405020304" pitchFamily="18" charset="0"/>
                <a:cs typeface="Times New Roman" panose="02020603050405020304" pitchFamily="18" charset="0"/>
              </a:rPr>
              <a:t>Number of testing dataset: 4355</a:t>
            </a:r>
          </a:p>
          <a:p>
            <a:r>
              <a:rPr lang="en-IN" sz="2000" dirty="0">
                <a:latin typeface="Times New Roman" panose="02020603050405020304" pitchFamily="18" charset="0"/>
                <a:cs typeface="Times New Roman" panose="02020603050405020304" pitchFamily="18" charset="0"/>
              </a:rPr>
              <a:t>Total number of dataset: 14514</a:t>
            </a:r>
          </a:p>
          <a:p>
            <a:endParaRPr lang="en-IN" sz="2000" dirty="0"/>
          </a:p>
        </p:txBody>
      </p:sp>
    </p:spTree>
    <p:extLst>
      <p:ext uri="{BB962C8B-B14F-4D97-AF65-F5344CB8AC3E}">
        <p14:creationId xmlns:p14="http://schemas.microsoft.com/office/powerpoint/2010/main" val="25529029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1701801758"/>
              </p:ext>
            </p:extLst>
          </p:nvPr>
        </p:nvGraphicFramePr>
        <p:xfrm>
          <a:off x="5443671" y="940041"/>
          <a:ext cx="5879507" cy="4161370"/>
        </p:xfrm>
        <a:graphic>
          <a:graphicData uri="http://schemas.openxmlformats.org/drawingml/2006/table">
            <a:tbl>
              <a:tblPr firstRow="1" bandRow="1">
                <a:tableStyleId>{5C22544A-7EE6-4342-B048-85BDC9FD1C3A}</a:tableStyleId>
              </a:tblPr>
              <a:tblGrid>
                <a:gridCol w="1452482"/>
                <a:gridCol w="1423388"/>
                <a:gridCol w="932472"/>
                <a:gridCol w="1093862"/>
                <a:gridCol w="977303"/>
              </a:tblGrid>
              <a:tr h="372973">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Precision</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Recall</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F1-score</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Support</a:t>
                      </a:r>
                      <a:endParaRPr lang="en-IN" sz="1600" dirty="0">
                        <a:latin typeface="Times New Roman" panose="02020603050405020304" pitchFamily="18" charset="0"/>
                        <a:cs typeface="Times New Roman" panose="02020603050405020304" pitchFamily="18" charset="0"/>
                      </a:endParaRPr>
                    </a:p>
                  </a:txBody>
                  <a:tcPr/>
                </a:tc>
              </a:tr>
              <a:tr h="372973">
                <a:tc>
                  <a:txBody>
                    <a:bodyPr/>
                    <a:lstStyle/>
                    <a:p>
                      <a:r>
                        <a:rPr lang="en-IN" sz="1600" b="1" dirty="0" smtClean="0">
                          <a:latin typeface="Times New Roman" panose="02020603050405020304" pitchFamily="18" charset="0"/>
                          <a:cs typeface="Times New Roman" panose="02020603050405020304" pitchFamily="18" charset="0"/>
                        </a:rPr>
                        <a:t>0</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0.89</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0.95</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0.92</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72973">
                <a:tc>
                  <a:txBody>
                    <a:bodyPr/>
                    <a:lstStyle/>
                    <a:p>
                      <a:r>
                        <a:rPr lang="en-IN" sz="1600" b="1" dirty="0" smtClean="0">
                          <a:latin typeface="Times New Roman" panose="02020603050405020304" pitchFamily="18" charset="0"/>
                          <a:cs typeface="Times New Roman" panose="02020603050405020304" pitchFamily="18" charset="0"/>
                        </a:rPr>
                        <a:t>1</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72973">
                <a:tc>
                  <a:txBody>
                    <a:bodyPr/>
                    <a:lstStyle/>
                    <a:p>
                      <a:r>
                        <a:rPr lang="en-IN" sz="1600" b="1" dirty="0" smtClean="0">
                          <a:latin typeface="Times New Roman" panose="02020603050405020304" pitchFamily="18" charset="0"/>
                          <a:cs typeface="Times New Roman" panose="02020603050405020304" pitchFamily="18" charset="0"/>
                        </a:rPr>
                        <a:t>2</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0.88</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0.90</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0.89</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725</a:t>
                      </a:r>
                      <a:endParaRPr lang="en-IN" sz="1600" dirty="0">
                        <a:latin typeface="Times New Roman" panose="02020603050405020304" pitchFamily="18" charset="0"/>
                        <a:cs typeface="Times New Roman" panose="02020603050405020304" pitchFamily="18" charset="0"/>
                      </a:endParaRPr>
                    </a:p>
                  </a:txBody>
                  <a:tcPr/>
                </a:tc>
              </a:tr>
              <a:tr h="372973">
                <a:tc>
                  <a:txBody>
                    <a:bodyPr/>
                    <a:lstStyle/>
                    <a:p>
                      <a:r>
                        <a:rPr lang="en-IN" sz="1600" b="1" dirty="0" smtClean="0">
                          <a:latin typeface="Times New Roman" panose="02020603050405020304" pitchFamily="18" charset="0"/>
                          <a:cs typeface="Times New Roman" panose="02020603050405020304" pitchFamily="18" charset="0"/>
                        </a:rPr>
                        <a:t>3</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0.92</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0.94</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72973">
                <a:tc>
                  <a:txBody>
                    <a:bodyPr/>
                    <a:lstStyle/>
                    <a:p>
                      <a:r>
                        <a:rPr lang="en-IN" sz="1600" b="1" dirty="0" smtClean="0">
                          <a:latin typeface="Times New Roman" panose="02020603050405020304" pitchFamily="18" charset="0"/>
                          <a:cs typeface="Times New Roman" panose="02020603050405020304" pitchFamily="18" charset="0"/>
                        </a:rPr>
                        <a:t>4</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0.98</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0.96</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72973">
                <a:tc>
                  <a:txBody>
                    <a:bodyPr/>
                    <a:lstStyle/>
                    <a:p>
                      <a:r>
                        <a:rPr lang="en-IN" sz="1600" b="1" dirty="0" smtClean="0">
                          <a:latin typeface="Times New Roman" panose="02020603050405020304" pitchFamily="18" charset="0"/>
                          <a:cs typeface="Times New Roman" panose="02020603050405020304" pitchFamily="18" charset="0"/>
                        </a:rPr>
                        <a:t>5</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0.83</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0.74</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0.78</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726</a:t>
                      </a:r>
                      <a:endParaRPr lang="en-IN" sz="1600" dirty="0">
                        <a:latin typeface="Times New Roman" panose="02020603050405020304" pitchFamily="18" charset="0"/>
                        <a:cs typeface="Times New Roman" panose="02020603050405020304" pitchFamily="18" charset="0"/>
                      </a:endParaRPr>
                    </a:p>
                  </a:txBody>
                  <a:tcPr/>
                </a:tc>
              </a:tr>
              <a:tr h="372973">
                <a:tc>
                  <a:txBody>
                    <a:bodyPr/>
                    <a:lstStyle/>
                    <a:p>
                      <a:r>
                        <a:rPr lang="en-IN" sz="1600" b="1" dirty="0" smtClean="0">
                          <a:latin typeface="Times New Roman" panose="02020603050405020304" pitchFamily="18" charset="0"/>
                          <a:cs typeface="Times New Roman" panose="02020603050405020304" pitchFamily="18" charset="0"/>
                        </a:rPr>
                        <a:t>Accuracy</a:t>
                      </a:r>
                      <a:endParaRPr lang="en-IN" sz="1600" b="1" dirty="0">
                        <a:latin typeface="Times New Roman" panose="02020603050405020304" pitchFamily="18" charset="0"/>
                        <a:cs typeface="Times New Roman" panose="02020603050405020304" pitchFamily="18" charset="0"/>
                      </a:endParaRPr>
                    </a:p>
                  </a:txBody>
                  <a:tcPr/>
                </a:tc>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endParaRPr lang="en-IN" sz="160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r h="588793">
                <a:tc>
                  <a:txBody>
                    <a:bodyPr/>
                    <a:lstStyle/>
                    <a:p>
                      <a:r>
                        <a:rPr lang="en-IN" sz="1600" b="1" dirty="0" smtClean="0">
                          <a:latin typeface="Times New Roman" panose="02020603050405020304" pitchFamily="18" charset="0"/>
                          <a:cs typeface="Times New Roman" panose="02020603050405020304" pitchFamily="18" charset="0"/>
                        </a:rPr>
                        <a:t>Macro average</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r h="588793">
                <a:tc>
                  <a:txBody>
                    <a:bodyPr/>
                    <a:lstStyle/>
                    <a:p>
                      <a:r>
                        <a:rPr lang="en-IN" sz="1600" b="1" dirty="0" smtClean="0">
                          <a:latin typeface="Times New Roman" panose="02020603050405020304" pitchFamily="18" charset="0"/>
                          <a:cs typeface="Times New Roman" panose="02020603050405020304" pitchFamily="18" charset="0"/>
                        </a:rPr>
                        <a:t>Weighted average</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0.91</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4355</a:t>
                      </a:r>
                      <a:endParaRPr lang="en-IN" sz="1600" dirty="0">
                        <a:latin typeface="Times New Roman" panose="02020603050405020304" pitchFamily="18" charset="0"/>
                        <a:cs typeface="Times New Roman" panose="02020603050405020304" pitchFamily="18" charset="0"/>
                      </a:endParaRPr>
                    </a:p>
                  </a:txBody>
                  <a:tcPr/>
                </a:tc>
              </a:tr>
            </a:tbl>
          </a:graphicData>
        </a:graphic>
      </p:graphicFrame>
      <p:sp>
        <p:nvSpPr>
          <p:cNvPr id="6" name="TextBox 5"/>
          <p:cNvSpPr txBox="1"/>
          <p:nvPr/>
        </p:nvSpPr>
        <p:spPr>
          <a:xfrm>
            <a:off x="598206" y="2059536"/>
            <a:ext cx="5084747" cy="1938992"/>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Classification report for </a:t>
            </a:r>
            <a:r>
              <a:rPr lang="en-IN" sz="2000" b="1" dirty="0" smtClean="0">
                <a:latin typeface="Times New Roman" panose="02020603050405020304" pitchFamily="18" charset="0"/>
                <a:cs typeface="Times New Roman" panose="02020603050405020304" pitchFamily="18" charset="0"/>
              </a:rPr>
              <a:t>Voting Classifier:</a:t>
            </a:r>
          </a:p>
          <a:p>
            <a:r>
              <a:rPr lang="en-IN" sz="2000" dirty="0" smtClean="0">
                <a:latin typeface="Times New Roman" panose="02020603050405020304" pitchFamily="18" charset="0"/>
                <a:cs typeface="Times New Roman" panose="02020603050405020304" pitchFamily="18" charset="0"/>
              </a:rPr>
              <a:t>Number </a:t>
            </a:r>
            <a:r>
              <a:rPr lang="en-IN" sz="2000" dirty="0">
                <a:latin typeface="Times New Roman" panose="02020603050405020304" pitchFamily="18" charset="0"/>
                <a:cs typeface="Times New Roman" panose="02020603050405020304" pitchFamily="18" charset="0"/>
              </a:rPr>
              <a:t>of training dataset: 10159</a:t>
            </a:r>
          </a:p>
          <a:p>
            <a:r>
              <a:rPr lang="en-IN" sz="2000" dirty="0">
                <a:latin typeface="Times New Roman" panose="02020603050405020304" pitchFamily="18" charset="0"/>
                <a:cs typeface="Times New Roman" panose="02020603050405020304" pitchFamily="18" charset="0"/>
              </a:rPr>
              <a:t>Number of testing dataset: 4355</a:t>
            </a:r>
          </a:p>
          <a:p>
            <a:r>
              <a:rPr lang="en-IN" sz="2000" dirty="0">
                <a:latin typeface="Times New Roman" panose="02020603050405020304" pitchFamily="18" charset="0"/>
                <a:cs typeface="Times New Roman" panose="02020603050405020304" pitchFamily="18" charset="0"/>
              </a:rPr>
              <a:t>Total number of dataset: 14514</a:t>
            </a:r>
          </a:p>
          <a:p>
            <a:endParaRPr lang="en-IN" sz="2000" dirty="0"/>
          </a:p>
          <a:p>
            <a:endParaRPr lang="en-IN" sz="2000" dirty="0"/>
          </a:p>
        </p:txBody>
      </p:sp>
    </p:spTree>
    <p:extLst>
      <p:ext uri="{BB962C8B-B14F-4D97-AF65-F5344CB8AC3E}">
        <p14:creationId xmlns:p14="http://schemas.microsoft.com/office/powerpoint/2010/main" val="13263413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884348276"/>
              </p:ext>
            </p:extLst>
          </p:nvPr>
        </p:nvGraphicFramePr>
        <p:xfrm>
          <a:off x="6511895" y="623845"/>
          <a:ext cx="4264351" cy="2657738"/>
        </p:xfrm>
        <a:graphic>
          <a:graphicData uri="http://schemas.openxmlformats.org/drawingml/2006/table">
            <a:tbl>
              <a:tblPr firstRow="1" bandRow="1">
                <a:tableStyleId>{5C22544A-7EE6-4342-B048-85BDC9FD1C3A}</a:tableStyleId>
              </a:tblPr>
              <a:tblGrid>
                <a:gridCol w="1998841"/>
                <a:gridCol w="2265510"/>
              </a:tblGrid>
              <a:tr h="379226">
                <a:tc>
                  <a:txBody>
                    <a:bodyPr/>
                    <a:lstStyle/>
                    <a:p>
                      <a:r>
                        <a:rPr lang="en-IN" sz="1600" dirty="0" smtClean="0">
                          <a:latin typeface="Times New Roman" panose="02020603050405020304" pitchFamily="18" charset="0"/>
                          <a:cs typeface="Times New Roman" panose="02020603050405020304" pitchFamily="18" charset="0"/>
                        </a:rPr>
                        <a:t>Model</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Accuracy</a:t>
                      </a:r>
                      <a:endParaRPr lang="en-IN" sz="1600" dirty="0">
                        <a:latin typeface="Times New Roman" panose="02020603050405020304" pitchFamily="18" charset="0"/>
                        <a:cs typeface="Times New Roman" panose="02020603050405020304" pitchFamily="18" charset="0"/>
                      </a:endParaRPr>
                    </a:p>
                  </a:txBody>
                  <a:tcPr/>
                </a:tc>
              </a:tr>
              <a:tr h="534610">
                <a:tc>
                  <a:txBody>
                    <a:bodyPr/>
                    <a:lstStyle/>
                    <a:p>
                      <a:r>
                        <a:rPr lang="en-IN" sz="1600" dirty="0" smtClean="0">
                          <a:latin typeface="Times New Roman" panose="02020603050405020304" pitchFamily="18" charset="0"/>
                          <a:cs typeface="Times New Roman" panose="02020603050405020304" pitchFamily="18" charset="0"/>
                        </a:rPr>
                        <a:t>Logistic</a:t>
                      </a:r>
                      <a:r>
                        <a:rPr lang="en-IN" sz="1600" baseline="0" dirty="0" smtClean="0">
                          <a:latin typeface="Times New Roman" panose="02020603050405020304" pitchFamily="18" charset="0"/>
                          <a:cs typeface="Times New Roman" panose="02020603050405020304" pitchFamily="18" charset="0"/>
                        </a:rPr>
                        <a:t> Regression</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16.67%</a:t>
                      </a:r>
                      <a:endParaRPr lang="en-IN" sz="1600" dirty="0">
                        <a:latin typeface="Times New Roman" panose="02020603050405020304" pitchFamily="18" charset="0"/>
                        <a:cs typeface="Times New Roman" panose="02020603050405020304" pitchFamily="18" charset="0"/>
                      </a:endParaRPr>
                    </a:p>
                  </a:txBody>
                  <a:tcPr/>
                </a:tc>
              </a:tr>
              <a:tr h="674682">
                <a:tc>
                  <a:txBody>
                    <a:bodyPr/>
                    <a:lstStyle/>
                    <a:p>
                      <a:r>
                        <a:rPr lang="en-IN" sz="1600" dirty="0" smtClean="0">
                          <a:latin typeface="Times New Roman" panose="02020603050405020304" pitchFamily="18" charset="0"/>
                          <a:cs typeface="Times New Roman" panose="02020603050405020304" pitchFamily="18" charset="0"/>
                        </a:rPr>
                        <a:t>Random Forest</a:t>
                      </a:r>
                      <a:r>
                        <a:rPr lang="en-IN" sz="1600" baseline="0" dirty="0" smtClean="0">
                          <a:latin typeface="Times New Roman" panose="02020603050405020304" pitchFamily="18" charset="0"/>
                          <a:cs typeface="Times New Roman" panose="02020603050405020304" pitchFamily="18" charset="0"/>
                        </a:rPr>
                        <a:t> Classifier</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90.53%</a:t>
                      </a:r>
                      <a:endParaRPr lang="en-IN" sz="1600" dirty="0">
                        <a:latin typeface="Times New Roman" panose="02020603050405020304" pitchFamily="18" charset="0"/>
                        <a:cs typeface="Times New Roman" panose="02020603050405020304" pitchFamily="18" charset="0"/>
                      </a:endParaRPr>
                    </a:p>
                  </a:txBody>
                  <a:tcPr/>
                </a:tc>
              </a:tr>
              <a:tr h="534610">
                <a:tc>
                  <a:txBody>
                    <a:bodyPr/>
                    <a:lstStyle/>
                    <a:p>
                      <a:r>
                        <a:rPr lang="en-IN" sz="1600" dirty="0" smtClean="0">
                          <a:latin typeface="Times New Roman" panose="02020603050405020304" pitchFamily="18" charset="0"/>
                          <a:cs typeface="Times New Roman" panose="02020603050405020304" pitchFamily="18" charset="0"/>
                        </a:rPr>
                        <a:t>XG Boost Classifier</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91.34%</a:t>
                      </a:r>
                      <a:endParaRPr lang="en-IN" sz="1600" dirty="0">
                        <a:latin typeface="Times New Roman" panose="02020603050405020304" pitchFamily="18" charset="0"/>
                        <a:cs typeface="Times New Roman" panose="02020603050405020304" pitchFamily="18" charset="0"/>
                      </a:endParaRPr>
                    </a:p>
                  </a:txBody>
                  <a:tcPr/>
                </a:tc>
              </a:tr>
              <a:tr h="534610">
                <a:tc>
                  <a:txBody>
                    <a:bodyPr/>
                    <a:lstStyle/>
                    <a:p>
                      <a:r>
                        <a:rPr lang="en-IN" sz="1600" dirty="0" smtClean="0">
                          <a:latin typeface="Times New Roman" panose="02020603050405020304" pitchFamily="18" charset="0"/>
                          <a:cs typeface="Times New Roman" panose="02020603050405020304" pitchFamily="18" charset="0"/>
                        </a:rPr>
                        <a:t>Voting Classifier</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91.32%</a:t>
                      </a:r>
                      <a:endParaRPr lang="en-IN" sz="1600" dirty="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17904357"/>
              </p:ext>
            </p:extLst>
          </p:nvPr>
        </p:nvGraphicFramePr>
        <p:xfrm>
          <a:off x="811850" y="634211"/>
          <a:ext cx="4119073" cy="2651760"/>
        </p:xfrm>
        <a:graphic>
          <a:graphicData uri="http://schemas.openxmlformats.org/drawingml/2006/table">
            <a:tbl>
              <a:tblPr firstRow="1" bandRow="1">
                <a:tableStyleId>{5C22544A-7EE6-4342-B048-85BDC9FD1C3A}</a:tableStyleId>
              </a:tblPr>
              <a:tblGrid>
                <a:gridCol w="1862984"/>
                <a:gridCol w="2256089"/>
              </a:tblGrid>
              <a:tr h="264446">
                <a:tc>
                  <a:txBody>
                    <a:bodyPr/>
                    <a:lstStyle/>
                    <a:p>
                      <a:r>
                        <a:rPr lang="en-IN" sz="1600" b="1" dirty="0" smtClean="0">
                          <a:latin typeface="Times New Roman" panose="02020603050405020304" pitchFamily="18" charset="0"/>
                          <a:cs typeface="Times New Roman" panose="02020603050405020304" pitchFamily="18" charset="0"/>
                        </a:rPr>
                        <a:t>Model</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b="1" dirty="0" smtClean="0">
                          <a:latin typeface="Times New Roman" panose="02020603050405020304" pitchFamily="18" charset="0"/>
                          <a:cs typeface="Times New Roman" panose="02020603050405020304" pitchFamily="18" charset="0"/>
                        </a:rPr>
                        <a:t>Accuracy</a:t>
                      </a:r>
                      <a:endParaRPr lang="en-IN" sz="1600" b="1" dirty="0">
                        <a:latin typeface="Times New Roman" panose="02020603050405020304" pitchFamily="18" charset="0"/>
                        <a:cs typeface="Times New Roman" panose="02020603050405020304" pitchFamily="18" charset="0"/>
                      </a:endParaRPr>
                    </a:p>
                  </a:txBody>
                  <a:tcPr/>
                </a:tc>
              </a:tr>
              <a:tr h="394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0" dirty="0" smtClean="0">
                          <a:latin typeface="Times New Roman" panose="02020603050405020304" pitchFamily="18" charset="0"/>
                          <a:cs typeface="Times New Roman" panose="02020603050405020304" pitchFamily="18" charset="0"/>
                        </a:rPr>
                        <a:t>Random Forest</a:t>
                      </a:r>
                      <a:r>
                        <a:rPr lang="en-IN" sz="1600" b="0" baseline="0" dirty="0" smtClean="0">
                          <a:latin typeface="Times New Roman" panose="02020603050405020304" pitchFamily="18" charset="0"/>
                          <a:cs typeface="Times New Roman" panose="02020603050405020304" pitchFamily="18" charset="0"/>
                        </a:rPr>
                        <a:t> Classifier</a:t>
                      </a:r>
                      <a:endParaRPr lang="en-IN" sz="1600" b="0" dirty="0" smtClean="0">
                        <a:latin typeface="Times New Roman" panose="02020603050405020304" pitchFamily="18" charset="0"/>
                        <a:cs typeface="Times New Roman" panose="02020603050405020304" pitchFamily="18" charset="0"/>
                      </a:endParaRPr>
                    </a:p>
                  </a:txBody>
                  <a:tcPr/>
                </a:tc>
                <a:tc>
                  <a:txBody>
                    <a:bodyPr/>
                    <a:lstStyle/>
                    <a:p>
                      <a:r>
                        <a:rPr lang="en-IN" sz="1600" b="0" dirty="0" smtClean="0">
                          <a:latin typeface="Times New Roman" panose="02020603050405020304" pitchFamily="18" charset="0"/>
                          <a:cs typeface="Times New Roman" panose="02020603050405020304" pitchFamily="18" charset="0"/>
                        </a:rPr>
                        <a:t>94.92%</a:t>
                      </a:r>
                      <a:endParaRPr lang="en-IN" sz="1600" b="0" dirty="0">
                        <a:latin typeface="Times New Roman" panose="02020603050405020304" pitchFamily="18" charset="0"/>
                        <a:cs typeface="Times New Roman" panose="02020603050405020304" pitchFamily="18" charset="0"/>
                      </a:endParaRPr>
                    </a:p>
                  </a:txBody>
                  <a:tcPr/>
                </a:tc>
              </a:tr>
              <a:tr h="394321">
                <a:tc>
                  <a:txBody>
                    <a:bodyPr/>
                    <a:lstStyle/>
                    <a:p>
                      <a:r>
                        <a:rPr lang="en-IN" sz="1600" b="0" dirty="0" smtClean="0">
                          <a:latin typeface="Times New Roman" panose="02020603050405020304" pitchFamily="18" charset="0"/>
                          <a:cs typeface="Times New Roman" panose="02020603050405020304" pitchFamily="18" charset="0"/>
                        </a:rPr>
                        <a:t>Bernoulli Naive Bayes </a:t>
                      </a:r>
                      <a:endParaRPr lang="en-IN" sz="1600" b="0" dirty="0"/>
                    </a:p>
                  </a:txBody>
                  <a:tcPr/>
                </a:tc>
                <a:tc>
                  <a:txBody>
                    <a:bodyPr/>
                    <a:lstStyle/>
                    <a:p>
                      <a:r>
                        <a:rPr lang="en-IN" sz="1600" b="0" dirty="0" smtClean="0">
                          <a:latin typeface="Times New Roman" panose="02020603050405020304" pitchFamily="18" charset="0"/>
                          <a:cs typeface="Times New Roman" panose="02020603050405020304" pitchFamily="18" charset="0"/>
                        </a:rPr>
                        <a:t>85.11%</a:t>
                      </a:r>
                      <a:endParaRPr lang="en-IN" sz="1600" b="0" dirty="0">
                        <a:latin typeface="Times New Roman" panose="02020603050405020304" pitchFamily="18" charset="0"/>
                        <a:cs typeface="Times New Roman" panose="02020603050405020304" pitchFamily="18" charset="0"/>
                      </a:endParaRPr>
                    </a:p>
                  </a:txBody>
                  <a:tcPr/>
                </a:tc>
              </a:tr>
              <a:tr h="394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0" dirty="0" smtClean="0">
                          <a:latin typeface="Times New Roman" panose="02020603050405020304" pitchFamily="18" charset="0"/>
                          <a:cs typeface="Times New Roman" panose="02020603050405020304" pitchFamily="18" charset="0"/>
                        </a:rPr>
                        <a:t>k-Nearest Neighbour </a:t>
                      </a:r>
                    </a:p>
                  </a:txBody>
                  <a:tcPr/>
                </a:tc>
                <a:tc>
                  <a:txBody>
                    <a:bodyPr/>
                    <a:lstStyle/>
                    <a:p>
                      <a:r>
                        <a:rPr lang="en-IN" sz="1600" b="0" dirty="0" smtClean="0">
                          <a:latin typeface="Times New Roman" panose="02020603050405020304" pitchFamily="18" charset="0"/>
                          <a:cs typeface="Times New Roman" panose="02020603050405020304" pitchFamily="18" charset="0"/>
                        </a:rPr>
                        <a:t>92.85%</a:t>
                      </a:r>
                      <a:endParaRPr lang="en-IN" sz="1600" b="0" dirty="0">
                        <a:latin typeface="Times New Roman" panose="02020603050405020304" pitchFamily="18" charset="0"/>
                        <a:cs typeface="Times New Roman" panose="02020603050405020304" pitchFamily="18" charset="0"/>
                      </a:endParaRPr>
                    </a:p>
                  </a:txBody>
                  <a:tcPr/>
                </a:tc>
              </a:tr>
              <a:tr h="394321">
                <a:tc>
                  <a:txBody>
                    <a:bodyPr/>
                    <a:lstStyle/>
                    <a:p>
                      <a:r>
                        <a:rPr lang="en-IN" sz="1600" b="0" dirty="0" smtClean="0">
                          <a:latin typeface="Times New Roman" panose="02020603050405020304" pitchFamily="18" charset="0"/>
                          <a:cs typeface="Times New Roman" panose="02020603050405020304" pitchFamily="18" charset="0"/>
                        </a:rPr>
                        <a:t>Artificial neural network</a:t>
                      </a:r>
                      <a:endParaRPr lang="en-IN" sz="1600" b="0" dirty="0">
                        <a:latin typeface="Times New Roman" panose="02020603050405020304" pitchFamily="18" charset="0"/>
                        <a:cs typeface="Times New Roman" panose="02020603050405020304" pitchFamily="18" charset="0"/>
                      </a:endParaRPr>
                    </a:p>
                  </a:txBody>
                  <a:tcPr/>
                </a:tc>
                <a:tc>
                  <a:txBody>
                    <a:bodyPr/>
                    <a:lstStyle/>
                    <a:p>
                      <a:r>
                        <a:rPr lang="en-IN" sz="1600" b="0" dirty="0" smtClean="0">
                          <a:latin typeface="Times New Roman" panose="02020603050405020304" pitchFamily="18" charset="0"/>
                          <a:cs typeface="Times New Roman" panose="02020603050405020304" pitchFamily="18" charset="0"/>
                        </a:rPr>
                        <a:t>87.80%</a:t>
                      </a:r>
                      <a:endParaRPr lang="en-IN" sz="1600" b="0" dirty="0">
                        <a:latin typeface="Times New Roman" panose="02020603050405020304" pitchFamily="18" charset="0"/>
                        <a:cs typeface="Times New Roman" panose="02020603050405020304" pitchFamily="18" charset="0"/>
                      </a:endParaRPr>
                    </a:p>
                  </a:txBody>
                  <a:tcPr/>
                </a:tc>
              </a:tr>
            </a:tbl>
          </a:graphicData>
        </a:graphic>
      </p:graphicFrame>
      <p:sp>
        <p:nvSpPr>
          <p:cNvPr id="7" name="TextBox 6"/>
          <p:cNvSpPr txBox="1"/>
          <p:nvPr/>
        </p:nvSpPr>
        <p:spPr>
          <a:xfrm>
            <a:off x="786213" y="3572143"/>
            <a:ext cx="10272045" cy="2246769"/>
          </a:xfrm>
          <a:prstGeom prst="rect">
            <a:avLst/>
          </a:prstGeom>
          <a:noFill/>
        </p:spPr>
        <p:txBody>
          <a:bodyPr wrap="square" rtlCol="0">
            <a:spAutoFit/>
          </a:bodyPr>
          <a:lstStyle/>
          <a:p>
            <a:pPr marL="285750" indent="-285750">
              <a:buClr>
                <a:schemeClr val="accent1"/>
              </a:buClr>
              <a:buSzPct val="16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the existing work, 3,432 samples had been </a:t>
            </a:r>
            <a:r>
              <a:rPr lang="en-US" sz="2000" dirty="0" smtClean="0">
                <a:latin typeface="Times New Roman" panose="02020603050405020304" pitchFamily="18" charset="0"/>
                <a:cs typeface="Times New Roman" panose="02020603050405020304" pitchFamily="18" charset="0"/>
              </a:rPr>
              <a:t>drawn and the evaluations </a:t>
            </a:r>
            <a:r>
              <a:rPr lang="en-US" sz="2000" dirty="0">
                <a:latin typeface="Times New Roman" panose="02020603050405020304" pitchFamily="18" charset="0"/>
                <a:cs typeface="Times New Roman" panose="02020603050405020304" pitchFamily="18" charset="0"/>
              </a:rPr>
              <a:t>demonstrated the effectiveness of the implemented approach, with the Random Forest (RF) </a:t>
            </a:r>
            <a:r>
              <a:rPr lang="en-US" sz="2000" dirty="0" smtClean="0">
                <a:latin typeface="Times New Roman" panose="02020603050405020304" pitchFamily="18" charset="0"/>
                <a:cs typeface="Times New Roman" panose="02020603050405020304" pitchFamily="18" charset="0"/>
              </a:rPr>
              <a:t>techniques </a:t>
            </a:r>
            <a:r>
              <a:rPr lang="en-US" sz="2000" dirty="0">
                <a:latin typeface="Times New Roman" panose="02020603050405020304" pitchFamily="18" charset="0"/>
                <a:cs typeface="Times New Roman" panose="02020603050405020304" pitchFamily="18" charset="0"/>
              </a:rPr>
              <a:t>producing an optimal classification accuracy (94.92%).</a:t>
            </a:r>
          </a:p>
          <a:p>
            <a:pPr marL="285750" indent="-285750">
              <a:buClr>
                <a:schemeClr val="accent1"/>
              </a:buClr>
              <a:buSzPct val="16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the proposed work, 14,514 </a:t>
            </a:r>
            <a:r>
              <a:rPr lang="en-US" sz="2000" dirty="0" smtClean="0">
                <a:latin typeface="Times New Roman" panose="02020603050405020304" pitchFamily="18" charset="0"/>
                <a:cs typeface="Times New Roman" panose="02020603050405020304" pitchFamily="18" charset="0"/>
              </a:rPr>
              <a:t>samples have </a:t>
            </a:r>
            <a:r>
              <a:rPr lang="en-US" sz="2000" dirty="0">
                <a:latin typeface="Times New Roman" panose="02020603050405020304" pitchFamily="18" charset="0"/>
                <a:cs typeface="Times New Roman" panose="02020603050405020304" pitchFamily="18" charset="0"/>
              </a:rPr>
              <a:t>been </a:t>
            </a:r>
            <a:r>
              <a:rPr lang="en-US" sz="2000" dirty="0" smtClean="0">
                <a:latin typeface="Times New Roman" panose="02020603050405020304" pitchFamily="18" charset="0"/>
                <a:cs typeface="Times New Roman" panose="02020603050405020304" pitchFamily="18" charset="0"/>
              </a:rPr>
              <a:t>drawn and the </a:t>
            </a:r>
            <a:r>
              <a:rPr lang="en-US" sz="2000" dirty="0">
                <a:latin typeface="Times New Roman" panose="02020603050405020304" pitchFamily="18" charset="0"/>
                <a:cs typeface="Times New Roman" panose="02020603050405020304" pitchFamily="18" charset="0"/>
              </a:rPr>
              <a:t>evaluations demonstrated the effectiveness of the implemented approach, with the Extreme Gradient (XG) Boost producing an optimal classification accuracy (91.32%).</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6582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88008"/>
            <a:ext cx="10396882" cy="581113"/>
          </a:xfrm>
        </p:spPr>
        <p:txBody>
          <a:bodyPr>
            <a:normAutofit/>
          </a:bodyPr>
          <a:lstStyle/>
          <a:p>
            <a:r>
              <a:rPr lang="en-IN" sz="2800" b="1" dirty="0">
                <a:latin typeface="Times New Roman" panose="02020603050405020304" pitchFamily="18" charset="0"/>
                <a:cs typeface="Times New Roman" panose="02020603050405020304" pitchFamily="18" charset="0"/>
              </a:rPr>
              <a:t>                                         </a:t>
            </a:r>
            <a:r>
              <a:rPr lang="en-IN" sz="2800" b="1" dirty="0" smtClean="0">
                <a:latin typeface="Times New Roman" panose="02020603050405020304" pitchFamily="18" charset="0"/>
                <a:cs typeface="Times New Roman" panose="02020603050405020304" pitchFamily="18" charset="0"/>
              </a:rPr>
              <a:t>screenshots</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358780" y="902330"/>
            <a:ext cx="9024359" cy="4182418"/>
          </a:xfrm>
        </p:spPr>
      </p:pic>
      <p:sp>
        <p:nvSpPr>
          <p:cNvPr id="3" name="TextBox 2"/>
          <p:cNvSpPr txBox="1"/>
          <p:nvPr/>
        </p:nvSpPr>
        <p:spPr>
          <a:xfrm>
            <a:off x="2076628" y="5084748"/>
            <a:ext cx="6430707"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Deployment using Flask (Web Framework)</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6865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23700" y="487111"/>
            <a:ext cx="8383425" cy="4426722"/>
          </a:xfrm>
        </p:spPr>
      </p:pic>
      <p:sp>
        <p:nvSpPr>
          <p:cNvPr id="2" name="TextBox 1"/>
          <p:cNvSpPr txBox="1"/>
          <p:nvPr/>
        </p:nvSpPr>
        <p:spPr>
          <a:xfrm>
            <a:off x="3794333" y="5093293"/>
            <a:ext cx="4067798"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                   Input Design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9410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70917"/>
            <a:ext cx="10396882" cy="666572"/>
          </a:xfrm>
        </p:spPr>
        <p:txBody>
          <a:bodyPr>
            <a:normAutofit/>
          </a:bodyPr>
          <a:lstStyle/>
          <a:p>
            <a:r>
              <a:rPr lang="en-US" sz="2800" b="1" dirty="0">
                <a:latin typeface="Times New Roman" panose="02020603050405020304" pitchFamily="18" charset="0"/>
                <a:cs typeface="Times New Roman" panose="02020603050405020304" pitchFamily="18" charset="0"/>
              </a:rPr>
              <a:t>                                 LITERATURE SURVEY</a:t>
            </a:r>
            <a:endParaRPr lang="en-IN" sz="2800" b="1" dirty="0">
              <a:latin typeface="Times New Roman" panose="02020603050405020304" pitchFamily="18" charset="0"/>
              <a:cs typeface="Times New Roman" panose="02020603050405020304" pitchFamily="18" charset="0"/>
            </a:endParaRPr>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4073761958"/>
              </p:ext>
            </p:extLst>
          </p:nvPr>
        </p:nvGraphicFramePr>
        <p:xfrm>
          <a:off x="418743" y="837490"/>
          <a:ext cx="10853159" cy="5195842"/>
        </p:xfrm>
        <a:graphic>
          <a:graphicData uri="http://schemas.openxmlformats.org/drawingml/2006/table">
            <a:tbl>
              <a:tblPr firstRow="1" bandRow="1">
                <a:tableStyleId>{5C22544A-7EE6-4342-B048-85BDC9FD1C3A}</a:tableStyleId>
              </a:tblPr>
              <a:tblGrid>
                <a:gridCol w="835623">
                  <a:extLst>
                    <a:ext uri="{9D8B030D-6E8A-4147-A177-3AD203B41FA5}">
                      <a16:colId xmlns:a16="http://schemas.microsoft.com/office/drawing/2014/main" xmlns="" val="20000"/>
                    </a:ext>
                  </a:extLst>
                </a:gridCol>
                <a:gridCol w="1017076">
                  <a:extLst>
                    <a:ext uri="{9D8B030D-6E8A-4147-A177-3AD203B41FA5}">
                      <a16:colId xmlns:a16="http://schemas.microsoft.com/office/drawing/2014/main" xmlns="" val="20001"/>
                    </a:ext>
                  </a:extLst>
                </a:gridCol>
                <a:gridCol w="1718597">
                  <a:extLst>
                    <a:ext uri="{9D8B030D-6E8A-4147-A177-3AD203B41FA5}">
                      <a16:colId xmlns:a16="http://schemas.microsoft.com/office/drawing/2014/main" xmlns="" val="20002"/>
                    </a:ext>
                  </a:extLst>
                </a:gridCol>
                <a:gridCol w="2594281">
                  <a:extLst>
                    <a:ext uri="{9D8B030D-6E8A-4147-A177-3AD203B41FA5}">
                      <a16:colId xmlns:a16="http://schemas.microsoft.com/office/drawing/2014/main" xmlns="" val="20004"/>
                    </a:ext>
                  </a:extLst>
                </a:gridCol>
                <a:gridCol w="2530192">
                  <a:extLst>
                    <a:ext uri="{9D8B030D-6E8A-4147-A177-3AD203B41FA5}">
                      <a16:colId xmlns:a16="http://schemas.microsoft.com/office/drawing/2014/main" xmlns="" val="20005"/>
                    </a:ext>
                  </a:extLst>
                </a:gridCol>
                <a:gridCol w="2157390">
                  <a:extLst>
                    <a:ext uri="{9D8B030D-6E8A-4147-A177-3AD203B41FA5}">
                      <a16:colId xmlns:a16="http://schemas.microsoft.com/office/drawing/2014/main" xmlns="" val="20006"/>
                    </a:ext>
                  </a:extLst>
                </a:gridCol>
              </a:tblGrid>
              <a:tr h="649480">
                <a:tc>
                  <a:txBody>
                    <a:bodyPr/>
                    <a:lstStyle/>
                    <a:p>
                      <a:r>
                        <a:rPr lang="en-US"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PAPER DETAILS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MERITS/</a:t>
                      </a:r>
                    </a:p>
                    <a:p>
                      <a:r>
                        <a:rPr lang="en-IN" dirty="0">
                          <a:latin typeface="Times New Roman" panose="02020603050405020304" pitchFamily="18" charset="0"/>
                          <a:cs typeface="Times New Roman" panose="02020603050405020304" pitchFamily="18" charset="0"/>
                        </a:rPr>
                        <a:t>DEMERITS</a:t>
                      </a:r>
                    </a:p>
                  </a:txBody>
                  <a:tcPr/>
                </a:tc>
                <a:tc>
                  <a:txBody>
                    <a:bodyPr/>
                    <a:lstStyle/>
                    <a:p>
                      <a:r>
                        <a:rPr lang="en-US" dirty="0">
                          <a:latin typeface="Times New Roman" panose="02020603050405020304" pitchFamily="18" charset="0"/>
                          <a:cs typeface="Times New Roman" panose="02020603050405020304" pitchFamily="18" charset="0"/>
                        </a:rPr>
                        <a:t>FUTURE</a:t>
                      </a:r>
                      <a:r>
                        <a:rPr lang="en-US" baseline="0" dirty="0">
                          <a:latin typeface="Times New Roman" panose="02020603050405020304" pitchFamily="18" charset="0"/>
                          <a:cs typeface="Times New Roman" panose="02020603050405020304" pitchFamily="18" charset="0"/>
                        </a:rPr>
                        <a:t> SCOPE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4546362">
                <a:tc>
                  <a:txBody>
                    <a:bodyPr/>
                    <a:lstStyle/>
                    <a:p>
                      <a:r>
                        <a:rPr lang="en-US" sz="1800" dirty="0">
                          <a:latin typeface="Times New Roman" panose="02020603050405020304" pitchFamily="18" charset="0"/>
                          <a:cs typeface="Times New Roman" panose="02020603050405020304" pitchFamily="18" charset="0"/>
                        </a:rPr>
                        <a:t>1.</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2022</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kern="1200" dirty="0">
                          <a:solidFill>
                            <a:schemeClr val="dk1"/>
                          </a:solidFill>
                          <a:effectLst/>
                          <a:latin typeface="Times New Roman" panose="02020603050405020304" pitchFamily="18" charset="0"/>
                          <a:ea typeface="+mn-ea"/>
                          <a:cs typeface="Times New Roman" panose="02020603050405020304" pitchFamily="18" charset="0"/>
                        </a:rPr>
                        <a:t>Ricardo Misael Ayala Molina,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Sadegh</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Torabi</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Khaled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Sarieddine</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Elias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Bou-Harb</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Nizar</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Bouguila</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Chadi</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Assi</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On </a:t>
                      </a: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Family Attribution Using Pre-Attack Paranoia Activities</a:t>
                      </a:r>
                      <a:endParaRPr lang="en-IN" b="1"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Volume</a:t>
                      </a:r>
                      <a:r>
                        <a:rPr lang="en-IN" dirty="0">
                          <a:latin typeface="Times New Roman" panose="02020603050405020304" pitchFamily="18" charset="0"/>
                          <a:cs typeface="Times New Roman" panose="02020603050405020304" pitchFamily="18" charset="0"/>
                        </a:rPr>
                        <a:t>: 19</a:t>
                      </a:r>
                    </a:p>
                    <a:p>
                      <a:r>
                        <a:rPr lang="en-IN" dirty="0">
                          <a:latin typeface="Times New Roman" panose="02020603050405020304" pitchFamily="18" charset="0"/>
                          <a:cs typeface="Times New Roman" panose="02020603050405020304" pitchFamily="18" charset="0"/>
                        </a:rPr>
                        <a:t>Issued</a:t>
                      </a:r>
                      <a:r>
                        <a:rPr lang="en-IN" baseline="0" dirty="0">
                          <a:latin typeface="Times New Roman" panose="02020603050405020304" pitchFamily="18" charset="0"/>
                          <a:cs typeface="Times New Roman" panose="02020603050405020304" pitchFamily="18" charset="0"/>
                        </a:rPr>
                        <a:t> on: </a:t>
                      </a:r>
                      <a:r>
                        <a:rPr lang="en-IN" baseline="0" dirty="0" smtClean="0">
                          <a:latin typeface="Times New Roman" panose="02020603050405020304" pitchFamily="18" charset="0"/>
                          <a:cs typeface="Times New Roman" panose="02020603050405020304" pitchFamily="18" charset="0"/>
                        </a:rPr>
                        <a:t>03</a:t>
                      </a:r>
                      <a:r>
                        <a:rPr lang="en-IN" baseline="0" dirty="0">
                          <a:latin typeface="Times New Roman" panose="02020603050405020304" pitchFamily="18" charset="0"/>
                          <a:cs typeface="Times New Roman" panose="02020603050405020304" pitchFamily="18" charset="0"/>
                        </a:rPr>
                        <a:t>, 2022</a:t>
                      </a:r>
                    </a:p>
                    <a:p>
                      <a:r>
                        <a:rPr lang="en-IN" baseline="0" dirty="0" smtClean="0">
                          <a:latin typeface="Times New Roman" panose="02020603050405020304" pitchFamily="18" charset="0"/>
                          <a:cs typeface="Times New Roman" panose="02020603050405020304" pitchFamily="18" charset="0"/>
                        </a:rPr>
                        <a:t>Journal: IEEE</a:t>
                      </a:r>
                    </a:p>
                    <a:p>
                      <a:r>
                        <a:rPr lang="en-IN" baseline="0" dirty="0" smtClean="0">
                          <a:latin typeface="Times New Roman" panose="02020603050405020304" pitchFamily="18" charset="0"/>
                          <a:cs typeface="Times New Roman" panose="02020603050405020304" pitchFamily="18" charset="0"/>
                        </a:rPr>
                        <a:t>(</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Institute of Electrical and Electronics Engineers)</a:t>
                      </a:r>
                      <a:endParaRPr lang="en-IN" b="0" baseline="0" dirty="0">
                        <a:latin typeface="Times New Roman" panose="02020603050405020304" pitchFamily="18" charset="0"/>
                        <a:cs typeface="Times New Roman" panose="02020603050405020304" pitchFamily="18" charset="0"/>
                      </a:endParaRPr>
                    </a:p>
                    <a:p>
                      <a:r>
                        <a:rPr lang="en-IN" baseline="0" dirty="0">
                          <a:latin typeface="Times New Roman" panose="02020603050405020304" pitchFamily="18" charset="0"/>
                          <a:cs typeface="Times New Roman" panose="02020603050405020304" pitchFamily="18" charset="0"/>
                        </a:rPr>
                        <a:t>Methodology: </a:t>
                      </a:r>
                    </a:p>
                    <a:p>
                      <a:r>
                        <a:rPr lang="en-IN" dirty="0">
                          <a:latin typeface="Times New Roman" panose="02020603050405020304" pitchFamily="18" charset="0"/>
                          <a:cs typeface="Times New Roman" panose="02020603050405020304" pitchFamily="18" charset="0"/>
                        </a:rPr>
                        <a:t>Bernoulli Naive Bayes (BNB),</a:t>
                      </a:r>
                    </a:p>
                    <a:p>
                      <a:r>
                        <a:rPr lang="en-IN" dirty="0">
                          <a:latin typeface="Times New Roman" panose="02020603050405020304" pitchFamily="18" charset="0"/>
                          <a:cs typeface="Times New Roman" panose="02020603050405020304" pitchFamily="18" charset="0"/>
                        </a:rPr>
                        <a:t>k</a:t>
                      </a:r>
                      <a:r>
                        <a:rPr lang="en-IN" dirty="0" smtClean="0">
                          <a:latin typeface="Times New Roman" panose="02020603050405020304" pitchFamily="18" charset="0"/>
                          <a:cs typeface="Times New Roman" panose="02020603050405020304" pitchFamily="18" charset="0"/>
                        </a:rPr>
                        <a:t>-Nearest Neighbour </a:t>
                      </a:r>
                    </a:p>
                    <a:p>
                      <a:r>
                        <a:rPr lang="en-IN" dirty="0" smtClean="0">
                          <a:latin typeface="Times New Roman" panose="02020603050405020304" pitchFamily="18" charset="0"/>
                          <a:cs typeface="Times New Roman" panose="02020603050405020304" pitchFamily="18" charset="0"/>
                        </a:rPr>
                        <a:t>(k-NN</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Random Forest(RF</a:t>
                      </a:r>
                      <a:r>
                        <a:rPr lang="en-IN" dirty="0" smtClean="0">
                          <a:latin typeface="Times New Roman" panose="02020603050405020304" pitchFamily="18" charset="0"/>
                          <a:cs typeface="Times New Roman" panose="02020603050405020304" pitchFamily="18" charset="0"/>
                        </a:rPr>
                        <a:t>)</a:t>
                      </a:r>
                    </a:p>
                    <a:p>
                      <a:r>
                        <a:rPr lang="en-IN" dirty="0" smtClean="0">
                          <a:latin typeface="Times New Roman" panose="02020603050405020304" pitchFamily="18" charset="0"/>
                          <a:cs typeface="Times New Roman" panose="02020603050405020304" pitchFamily="18" charset="0"/>
                        </a:rPr>
                        <a:t>Accuracy:</a:t>
                      </a:r>
                      <a:r>
                        <a:rPr lang="en-IN" baseline="0" dirty="0" smtClean="0">
                          <a:latin typeface="Times New Roman" panose="02020603050405020304" pitchFamily="18" charset="0"/>
                          <a:cs typeface="Times New Roman" panose="02020603050405020304" pitchFamily="18" charset="0"/>
                        </a:rPr>
                        <a:t> 94.92%</a:t>
                      </a:r>
                    </a:p>
                  </a:txBody>
                  <a:tcPr/>
                </a:tc>
                <a:tc>
                  <a:txBody>
                    <a:bodyPr/>
                    <a:lstStyle/>
                    <a:p>
                      <a:r>
                        <a:rPr lang="en-IN" dirty="0">
                          <a:latin typeface="Times New Roman" panose="02020603050405020304" pitchFamily="18" charset="0"/>
                          <a:cs typeface="Times New Roman" panose="02020603050405020304" pitchFamily="18" charset="0"/>
                        </a:rPr>
                        <a:t>Merits: </a:t>
                      </a:r>
                      <a:r>
                        <a:rPr lang="en-US" dirty="0">
                          <a:latin typeface="Times New Roman" panose="02020603050405020304" pitchFamily="18" charset="0"/>
                          <a:cs typeface="Times New Roman" panose="02020603050405020304" pitchFamily="18" charset="0"/>
                        </a:rPr>
                        <a:t>The RF model obtained the best classification outcomes (i.e., accuracy and F-measure).</a:t>
                      </a:r>
                    </a:p>
                    <a:p>
                      <a:r>
                        <a:rPr lang="en-US" dirty="0">
                          <a:latin typeface="Times New Roman" panose="02020603050405020304" pitchFamily="18" charset="0"/>
                          <a:cs typeface="Times New Roman" panose="02020603050405020304" pitchFamily="18" charset="0"/>
                        </a:rPr>
                        <a:t>Demerits: The ANN model produced the smallest computational times for completing the ransomware classification process.</a:t>
                      </a:r>
                      <a:endParaRPr lang="en-IN" dirty="0">
                        <a:latin typeface="Times New Roman" panose="02020603050405020304" pitchFamily="18" charset="0"/>
                        <a:cs typeface="Times New Roman" panose="02020603050405020304" pitchFamily="18" charset="0"/>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This introduces a practical approach for building effective tools for detection and mitigation of ransomware attacks by monitoring their pre-attack activities and attributing them to known families during early phases.</a:t>
                      </a:r>
                      <a:endParaRPr lang="en-IN" dirty="0">
                        <a:latin typeface="Times New Roman" panose="02020603050405020304" pitchFamily="18" charset="0"/>
                        <a:cs typeface="Times New Roman" panose="02020603050405020304" pitchFamily="18" charset="0"/>
                      </a:endParaRPr>
                    </a:p>
                    <a:p>
                      <a:endParaRPr lang="en-IN"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942968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999148" y="965673"/>
            <a:ext cx="5093294" cy="3777243"/>
          </a:xfrm>
        </p:spPr>
      </p:pic>
      <p:sp>
        <p:nvSpPr>
          <p:cNvPr id="3" name="TextBox 2"/>
          <p:cNvSpPr txBox="1"/>
          <p:nvPr/>
        </p:nvSpPr>
        <p:spPr>
          <a:xfrm>
            <a:off x="6276887" y="4888194"/>
            <a:ext cx="4537815"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   Attack </a:t>
            </a:r>
            <a:r>
              <a:rPr lang="en-US" sz="2000" b="1" dirty="0">
                <a:latin typeface="Times New Roman" panose="02020603050405020304" pitchFamily="18" charset="0"/>
                <a:cs typeface="Times New Roman" panose="02020603050405020304" pitchFamily="18" charset="0"/>
              </a:rPr>
              <a:t>T</a:t>
            </a:r>
            <a:r>
              <a:rPr lang="en-US" sz="2000" b="1" dirty="0" smtClean="0">
                <a:latin typeface="Times New Roman" panose="02020603050405020304" pitchFamily="18" charset="0"/>
                <a:cs typeface="Times New Roman" panose="02020603050405020304" pitchFamily="18" charset="0"/>
              </a:rPr>
              <a:t>ype: Montreal </a:t>
            </a:r>
            <a:r>
              <a:rPr lang="en-US" sz="2000" b="1" dirty="0" err="1" smtClean="0">
                <a:latin typeface="Times New Roman" panose="02020603050405020304" pitchFamily="18" charset="0"/>
                <a:cs typeface="Times New Roman" panose="02020603050405020304" pitchFamily="18" charset="0"/>
              </a:rPr>
              <a:t>CryptoLocker</a:t>
            </a:r>
            <a:endParaRPr lang="en-IN" sz="2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33" y="965673"/>
            <a:ext cx="4999291" cy="3777243"/>
          </a:xfrm>
          <a:prstGeom prst="rect">
            <a:avLst/>
          </a:prstGeom>
        </p:spPr>
      </p:pic>
      <p:sp>
        <p:nvSpPr>
          <p:cNvPr id="6" name="TextBox 5"/>
          <p:cNvSpPr txBox="1"/>
          <p:nvPr/>
        </p:nvSpPr>
        <p:spPr>
          <a:xfrm>
            <a:off x="640933" y="4888194"/>
            <a:ext cx="4691643"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       Attack Type: Montreal </a:t>
            </a:r>
            <a:r>
              <a:rPr lang="en-US" sz="2000" b="1" dirty="0" err="1" smtClean="0">
                <a:latin typeface="Times New Roman" panose="02020603050405020304" pitchFamily="18" charset="0"/>
                <a:cs typeface="Times New Roman" panose="02020603050405020304" pitchFamily="18" charset="0"/>
              </a:rPr>
              <a:t>CryptoXXX</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2644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5268" y="880217"/>
            <a:ext cx="5007686" cy="387124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521" y="880217"/>
            <a:ext cx="4879649" cy="3871245"/>
          </a:xfrm>
          <a:prstGeom prst="rect">
            <a:avLst/>
          </a:prstGeom>
        </p:spPr>
      </p:pic>
      <p:sp>
        <p:nvSpPr>
          <p:cNvPr id="6" name="TextBox 5"/>
          <p:cNvSpPr txBox="1"/>
          <p:nvPr/>
        </p:nvSpPr>
        <p:spPr>
          <a:xfrm>
            <a:off x="1055481" y="4905286"/>
            <a:ext cx="4247260"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      Attack Type: Padua </a:t>
            </a:r>
            <a:r>
              <a:rPr lang="en-US" sz="2000" b="1" dirty="0" err="1" smtClean="0">
                <a:latin typeface="Times New Roman" panose="02020603050405020304" pitchFamily="18" charset="0"/>
                <a:cs typeface="Times New Roman" panose="02020603050405020304" pitchFamily="18" charset="0"/>
              </a:rPr>
              <a:t>CryptoWall</a:t>
            </a:r>
            <a:endParaRPr lang="en-IN" sz="20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776814" y="4905286"/>
            <a:ext cx="3837062"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   Attack Type: Princeton </a:t>
            </a:r>
            <a:r>
              <a:rPr lang="en-US" sz="2000" b="1" dirty="0" err="1" smtClean="0">
                <a:latin typeface="Times New Roman" panose="02020603050405020304" pitchFamily="18" charset="0"/>
                <a:cs typeface="Times New Roman" panose="02020603050405020304" pitchFamily="18" charset="0"/>
              </a:rPr>
              <a:t>Cerber</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2836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49247" y="931493"/>
            <a:ext cx="5153348" cy="363193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247" y="931493"/>
            <a:ext cx="4905285" cy="3631932"/>
          </a:xfrm>
          <a:prstGeom prst="rect">
            <a:avLst/>
          </a:prstGeom>
        </p:spPr>
      </p:pic>
      <p:sp>
        <p:nvSpPr>
          <p:cNvPr id="6" name="TextBox 5"/>
          <p:cNvSpPr txBox="1"/>
          <p:nvPr/>
        </p:nvSpPr>
        <p:spPr>
          <a:xfrm>
            <a:off x="1341573" y="4691640"/>
            <a:ext cx="3768695"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    Attack Type: Princeton </a:t>
            </a:r>
            <a:r>
              <a:rPr lang="en-US" sz="2000" b="1" dirty="0" err="1" smtClean="0">
                <a:latin typeface="Times New Roman" panose="02020603050405020304" pitchFamily="18" charset="0"/>
                <a:cs typeface="Times New Roman" panose="02020603050405020304" pitchFamily="18" charset="0"/>
              </a:rPr>
              <a:t>Locky</a:t>
            </a:r>
            <a:endParaRPr lang="en-IN" sz="20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340836" y="4691640"/>
            <a:ext cx="2632105"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  Attack Type: White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71070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96554"/>
            <a:ext cx="10396882" cy="957128"/>
          </a:xfrm>
        </p:spPr>
        <p:txBody>
          <a:bodyPr>
            <a:normAutofit/>
          </a:bodyPr>
          <a:lstStyle/>
          <a:p>
            <a:pPr algn="ctr"/>
            <a:r>
              <a:rPr lang="en-US" sz="2800" b="1" dirty="0">
                <a:latin typeface="Times New Roman" panose="02020603050405020304" pitchFamily="18" charset="0"/>
                <a:cs typeface="Times New Roman" panose="02020603050405020304" pitchFamily="18" charset="0"/>
              </a:rPr>
              <a:t>Conclusion</a:t>
            </a:r>
            <a:endParaRPr lang="en-IN" sz="2800" b="1" dirty="0"/>
          </a:p>
        </p:txBody>
      </p:sp>
      <p:sp>
        <p:nvSpPr>
          <p:cNvPr id="3" name="Content Placeholder 2"/>
          <p:cNvSpPr>
            <a:spLocks noGrp="1"/>
          </p:cNvSpPr>
          <p:nvPr>
            <p:ph sz="quarter" idx="13"/>
          </p:nvPr>
        </p:nvSpPr>
        <p:spPr>
          <a:xfrm>
            <a:off x="470019" y="1153682"/>
            <a:ext cx="10793338" cy="4084890"/>
          </a:xfrm>
        </p:spPr>
        <p:txBody>
          <a:bodyPr>
            <a:normAutofit/>
          </a:bodyPr>
          <a:lstStyle/>
          <a:p>
            <a:r>
              <a:rPr lang="en-US" cap="none" dirty="0" smtClean="0">
                <a:latin typeface="Times New Roman" panose="02020603050405020304" pitchFamily="18" charset="0"/>
                <a:cs typeface="Times New Roman" panose="02020603050405020304" pitchFamily="18" charset="0"/>
              </a:rPr>
              <a:t>In this work, we proposed an analysis for attributing </a:t>
            </a:r>
            <a:r>
              <a:rPr lang="en-US" cap="none" dirty="0" err="1" smtClean="0">
                <a:latin typeface="Times New Roman" panose="02020603050405020304" pitchFamily="18" charset="0"/>
                <a:cs typeface="Times New Roman" panose="02020603050405020304" pitchFamily="18" charset="0"/>
              </a:rPr>
              <a:t>ransomware</a:t>
            </a:r>
            <a:r>
              <a:rPr lang="en-US" cap="none" dirty="0" smtClean="0">
                <a:latin typeface="Times New Roman" panose="02020603050405020304" pitchFamily="18" charset="0"/>
                <a:cs typeface="Times New Roman" panose="02020603050405020304" pitchFamily="18" charset="0"/>
              </a:rPr>
              <a:t> samples based on their </a:t>
            </a:r>
            <a:r>
              <a:rPr lang="en-IN" cap="none" dirty="0" smtClean="0">
                <a:latin typeface="Times New Roman" panose="02020603050405020304" pitchFamily="18" charset="0"/>
                <a:cs typeface="Times New Roman" panose="02020603050405020304" pitchFamily="18" charset="0"/>
              </a:rPr>
              <a:t> </a:t>
            </a:r>
            <a:r>
              <a:rPr lang="en-IN" cap="none" dirty="0" err="1" smtClean="0">
                <a:latin typeface="Times New Roman" panose="02020603050405020304" pitchFamily="18" charset="0"/>
                <a:cs typeface="Times New Roman" panose="02020603050405020304" pitchFamily="18" charset="0"/>
              </a:rPr>
              <a:t>behavioral</a:t>
            </a:r>
            <a:r>
              <a:rPr lang="en-IN" cap="none" dirty="0" smtClean="0">
                <a:latin typeface="Times New Roman" panose="02020603050405020304" pitchFamily="18" charset="0"/>
                <a:cs typeface="Times New Roman" panose="02020603050405020304" pitchFamily="18" charset="0"/>
              </a:rPr>
              <a:t> characteristics/features following their </a:t>
            </a:r>
            <a:r>
              <a:rPr lang="en-US" cap="none" dirty="0" smtClean="0">
                <a:latin typeface="Times New Roman" panose="02020603050405020304" pitchFamily="18" charset="0"/>
                <a:cs typeface="Times New Roman" panose="02020603050405020304" pitchFamily="18" charset="0"/>
              </a:rPr>
              <a:t>activities.</a:t>
            </a:r>
          </a:p>
          <a:p>
            <a:r>
              <a:rPr lang="en-IN" cap="none" dirty="0" smtClean="0">
                <a:latin typeface="Times New Roman" panose="02020603050405020304" pitchFamily="18" charset="0"/>
                <a:cs typeface="Times New Roman" panose="02020603050405020304" pitchFamily="18" charset="0"/>
              </a:rPr>
              <a:t>The </a:t>
            </a:r>
            <a:r>
              <a:rPr lang="en-IN" cap="none" dirty="0">
                <a:latin typeface="Times New Roman" panose="02020603050405020304" pitchFamily="18" charset="0"/>
                <a:cs typeface="Times New Roman" panose="02020603050405020304" pitchFamily="18" charset="0"/>
              </a:rPr>
              <a:t>analytical process started from data cleaning and processing, missing value, exploratory analysis and finally model building and evaluation. </a:t>
            </a:r>
            <a:endParaRPr lang="en-IN" cap="none" dirty="0" smtClean="0">
              <a:latin typeface="Times New Roman" panose="02020603050405020304" pitchFamily="18" charset="0"/>
              <a:cs typeface="Times New Roman" panose="02020603050405020304" pitchFamily="18" charset="0"/>
            </a:endParaRPr>
          </a:p>
          <a:p>
            <a:r>
              <a:rPr lang="en-IN" cap="none" dirty="0" smtClean="0">
                <a:latin typeface="Times New Roman" panose="02020603050405020304" pitchFamily="18" charset="0"/>
                <a:cs typeface="Times New Roman" panose="02020603050405020304" pitchFamily="18" charset="0"/>
              </a:rPr>
              <a:t>The </a:t>
            </a:r>
            <a:r>
              <a:rPr lang="en-IN" cap="none" dirty="0">
                <a:latin typeface="Times New Roman" panose="02020603050405020304" pitchFamily="18" charset="0"/>
                <a:cs typeface="Times New Roman" panose="02020603050405020304" pitchFamily="18" charset="0"/>
              </a:rPr>
              <a:t>best accuracy on public test set is higher accuracy score will be find out. This application can help to find the Prediction of Crypto Ransomware attack</a:t>
            </a:r>
            <a:r>
              <a:rPr lang="en-IN" cap="none" dirty="0" smtClean="0">
                <a:latin typeface="Times New Roman" panose="02020603050405020304" pitchFamily="18" charset="0"/>
                <a:cs typeface="Times New Roman" panose="02020603050405020304" pitchFamily="18" charset="0"/>
              </a:rPr>
              <a:t>.</a:t>
            </a:r>
          </a:p>
          <a:p>
            <a:r>
              <a:rPr lang="en-IN" cap="none" dirty="0" smtClean="0">
                <a:latin typeface="Times New Roman" panose="02020603050405020304" pitchFamily="18" charset="0"/>
                <a:cs typeface="Times New Roman" panose="02020603050405020304" pitchFamily="18" charset="0"/>
              </a:rPr>
              <a:t>This way can help the organisations to know more about the attacks and also will be able to identify the attacks from spam, phishing emails, malicious and hacked websites.</a:t>
            </a:r>
            <a:endParaRPr lang="en-IN" dirty="0"/>
          </a:p>
          <a:p>
            <a:endParaRPr lang="en-IN" cap="none" dirty="0" smtClean="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5711213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latin typeface="Times New Roman" panose="02020603050405020304" pitchFamily="18" charset="0"/>
                <a:cs typeface="Times New Roman" panose="02020603050405020304" pitchFamily="18" charset="0"/>
              </a:rPr>
              <a:t>FUTUREWORK</a:t>
            </a:r>
            <a:endParaRPr lang="en-IN" sz="2800" dirty="0"/>
          </a:p>
        </p:txBody>
      </p:sp>
      <p:sp>
        <p:nvSpPr>
          <p:cNvPr id="3" name="Content Placeholder 2"/>
          <p:cNvSpPr>
            <a:spLocks noGrp="1"/>
          </p:cNvSpPr>
          <p:nvPr>
            <p:ph sz="quarter" idx="13"/>
          </p:nvPr>
        </p:nvSpPr>
        <p:spPr>
          <a:xfrm>
            <a:off x="685800" y="1615156"/>
            <a:ext cx="10394707" cy="3136306"/>
          </a:xfrm>
        </p:spPr>
        <p:txBody>
          <a:bodyPr/>
          <a:lstStyle/>
          <a:p>
            <a:pPr lvl="0"/>
            <a:r>
              <a:rPr lang="en-IN" cap="none" dirty="0" smtClean="0">
                <a:latin typeface="Times New Roman" panose="02020603050405020304" pitchFamily="18" charset="0"/>
                <a:cs typeface="Times New Roman" panose="02020603050405020304" pitchFamily="18" charset="0"/>
              </a:rPr>
              <a:t>The future works can be implemented on Crypto </a:t>
            </a:r>
            <a:r>
              <a:rPr lang="en-IN" cap="none" dirty="0">
                <a:latin typeface="Times New Roman" panose="02020603050405020304" pitchFamily="18" charset="0"/>
                <a:cs typeface="Times New Roman" panose="02020603050405020304" pitchFamily="18" charset="0"/>
              </a:rPr>
              <a:t>Ransomware attack prediction </a:t>
            </a:r>
            <a:r>
              <a:rPr lang="en-IN" cap="none" dirty="0" smtClean="0">
                <a:latin typeface="Times New Roman" panose="02020603050405020304" pitchFamily="18" charset="0"/>
                <a:cs typeface="Times New Roman" panose="02020603050405020304" pitchFamily="18" charset="0"/>
              </a:rPr>
              <a:t>which can be  connected </a:t>
            </a:r>
            <a:r>
              <a:rPr lang="en-IN" cap="none" dirty="0">
                <a:latin typeface="Times New Roman" panose="02020603050405020304" pitchFamily="18" charset="0"/>
                <a:cs typeface="Times New Roman" panose="02020603050405020304" pitchFamily="18" charset="0"/>
              </a:rPr>
              <a:t>with </a:t>
            </a:r>
            <a:r>
              <a:rPr lang="en-IN" cap="none" dirty="0" smtClean="0">
                <a:latin typeface="Times New Roman" panose="02020603050405020304" pitchFamily="18" charset="0"/>
                <a:cs typeface="Times New Roman" panose="02020603050405020304" pitchFamily="18" charset="0"/>
              </a:rPr>
              <a:t>the cloud </a:t>
            </a:r>
            <a:r>
              <a:rPr lang="en-IN" cap="none" dirty="0">
                <a:latin typeface="Times New Roman" panose="02020603050405020304" pitchFamily="18" charset="0"/>
                <a:cs typeface="Times New Roman" panose="02020603050405020304" pitchFamily="18" charset="0"/>
              </a:rPr>
              <a:t>model.</a:t>
            </a:r>
          </a:p>
          <a:p>
            <a:pPr lvl="0"/>
            <a:r>
              <a:rPr lang="en-IN" cap="none" dirty="0" smtClean="0">
                <a:latin typeface="Times New Roman" panose="02020603050405020304" pitchFamily="18" charset="0"/>
                <a:cs typeface="Times New Roman" panose="02020603050405020304" pitchFamily="18" charset="0"/>
              </a:rPr>
              <a:t>The optimization of this work can also be better if the system and the prediction model is  connected with the </a:t>
            </a:r>
            <a:r>
              <a:rPr lang="en-IN" cap="none" dirty="0">
                <a:latin typeface="Times New Roman" panose="02020603050405020304" pitchFamily="18" charset="0"/>
                <a:cs typeface="Times New Roman" panose="02020603050405020304" pitchFamily="18" charset="0"/>
              </a:rPr>
              <a:t>embedded system.</a:t>
            </a:r>
          </a:p>
          <a:p>
            <a:endParaRPr lang="en-IN" dirty="0"/>
          </a:p>
        </p:txBody>
      </p:sp>
    </p:spTree>
    <p:extLst>
      <p:ext uri="{BB962C8B-B14F-4D97-AF65-F5344CB8AC3E}">
        <p14:creationId xmlns:p14="http://schemas.microsoft.com/office/powerpoint/2010/main" val="38238286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45280"/>
            <a:ext cx="10396882" cy="734937"/>
          </a:xfrm>
        </p:spPr>
        <p:txBody>
          <a:bodyPr>
            <a:normAutofit/>
          </a:bodyPr>
          <a:lstStyle/>
          <a:p>
            <a:r>
              <a:rPr lang="en-IN" sz="2800" b="1" dirty="0" smtClean="0">
                <a:latin typeface="Times New Roman" panose="02020603050405020304" pitchFamily="18" charset="0"/>
                <a:cs typeface="Times New Roman" panose="02020603050405020304" pitchFamily="18" charset="0"/>
              </a:rPr>
              <a:t>                                            References </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685800" y="1136590"/>
            <a:ext cx="10394707" cy="4631821"/>
          </a:xfrm>
        </p:spPr>
        <p:txBody>
          <a:bodyPr>
            <a:normAutofit lnSpcReduction="10000"/>
          </a:bodyPr>
          <a:lstStyle/>
          <a:p>
            <a:pPr marL="0" indent="0">
              <a:buNone/>
            </a:pPr>
            <a:r>
              <a:rPr lang="en-IN" b="1" cap="none" dirty="0" smtClean="0">
                <a:latin typeface="Times New Roman" panose="02020603050405020304" pitchFamily="18" charset="0"/>
                <a:cs typeface="Times New Roman" panose="02020603050405020304" pitchFamily="18" charset="0"/>
              </a:rPr>
              <a:t>[1]</a:t>
            </a:r>
            <a:r>
              <a:rPr lang="en-IN" cap="none" dirty="0" smtClean="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Ricardo Misael Ayala Molina, </a:t>
            </a:r>
            <a:r>
              <a:rPr lang="en-US" cap="none" dirty="0" err="1" smtClean="0">
                <a:latin typeface="Times New Roman" panose="02020603050405020304" pitchFamily="18" charset="0"/>
                <a:cs typeface="Times New Roman" panose="02020603050405020304" pitchFamily="18" charset="0"/>
              </a:rPr>
              <a:t>Sadegh</a:t>
            </a:r>
            <a:r>
              <a:rPr lang="en-US" cap="none" dirty="0" smtClean="0">
                <a:latin typeface="Times New Roman" panose="02020603050405020304" pitchFamily="18" charset="0"/>
                <a:cs typeface="Times New Roman" panose="02020603050405020304" pitchFamily="18" charset="0"/>
              </a:rPr>
              <a:t> </a:t>
            </a:r>
            <a:r>
              <a:rPr lang="en-US" cap="none" dirty="0" err="1" smtClean="0">
                <a:latin typeface="Times New Roman" panose="02020603050405020304" pitchFamily="18" charset="0"/>
                <a:cs typeface="Times New Roman" panose="02020603050405020304" pitchFamily="18" charset="0"/>
              </a:rPr>
              <a:t>Torabi</a:t>
            </a:r>
            <a:r>
              <a:rPr lang="en-US" cap="none" dirty="0" smtClean="0">
                <a:latin typeface="Times New Roman" panose="02020603050405020304" pitchFamily="18" charset="0"/>
                <a:cs typeface="Times New Roman" panose="02020603050405020304" pitchFamily="18" charset="0"/>
              </a:rPr>
              <a:t>, Khaled </a:t>
            </a:r>
            <a:r>
              <a:rPr lang="en-US" cap="none" dirty="0" err="1" smtClean="0">
                <a:latin typeface="Times New Roman" panose="02020603050405020304" pitchFamily="18" charset="0"/>
                <a:cs typeface="Times New Roman" panose="02020603050405020304" pitchFamily="18" charset="0"/>
              </a:rPr>
              <a:t>Sarieddine</a:t>
            </a:r>
            <a:r>
              <a:rPr lang="en-US" cap="none" dirty="0" smtClean="0">
                <a:latin typeface="Times New Roman" panose="02020603050405020304" pitchFamily="18" charset="0"/>
                <a:cs typeface="Times New Roman" panose="02020603050405020304" pitchFamily="18" charset="0"/>
              </a:rPr>
              <a:t>, Elias </a:t>
            </a:r>
            <a:r>
              <a:rPr lang="en-US" cap="none" dirty="0" err="1" smtClean="0">
                <a:latin typeface="Times New Roman" panose="02020603050405020304" pitchFamily="18" charset="0"/>
                <a:cs typeface="Times New Roman" panose="02020603050405020304" pitchFamily="18" charset="0"/>
              </a:rPr>
              <a:t>Bou-harb</a:t>
            </a:r>
            <a:r>
              <a:rPr lang="en-US" cap="none" dirty="0" smtClean="0">
                <a:latin typeface="Times New Roman" panose="02020603050405020304" pitchFamily="18" charset="0"/>
                <a:cs typeface="Times New Roman" panose="02020603050405020304" pitchFamily="18" charset="0"/>
              </a:rPr>
              <a:t>, </a:t>
            </a:r>
            <a:r>
              <a:rPr lang="en-US" cap="none" dirty="0" err="1" smtClean="0">
                <a:latin typeface="Times New Roman" panose="02020603050405020304" pitchFamily="18" charset="0"/>
                <a:cs typeface="Times New Roman" panose="02020603050405020304" pitchFamily="18" charset="0"/>
              </a:rPr>
              <a:t>Nizar</a:t>
            </a:r>
            <a:r>
              <a:rPr lang="en-US" cap="none" dirty="0" smtClean="0">
                <a:latin typeface="Times New Roman" panose="02020603050405020304" pitchFamily="18" charset="0"/>
                <a:cs typeface="Times New Roman" panose="02020603050405020304" pitchFamily="18" charset="0"/>
              </a:rPr>
              <a:t> </a:t>
            </a:r>
            <a:r>
              <a:rPr lang="en-US" cap="none" dirty="0" err="1" smtClean="0">
                <a:latin typeface="Times New Roman" panose="02020603050405020304" pitchFamily="18" charset="0"/>
                <a:cs typeface="Times New Roman" panose="02020603050405020304" pitchFamily="18" charset="0"/>
              </a:rPr>
              <a:t>Bouguila</a:t>
            </a:r>
            <a:r>
              <a:rPr lang="en-US" cap="none" dirty="0" smtClean="0">
                <a:latin typeface="Times New Roman" panose="02020603050405020304" pitchFamily="18" charset="0"/>
                <a:cs typeface="Times New Roman" panose="02020603050405020304" pitchFamily="18" charset="0"/>
              </a:rPr>
              <a:t>, </a:t>
            </a:r>
            <a:r>
              <a:rPr lang="en-US" cap="none" dirty="0" err="1" smtClean="0">
                <a:latin typeface="Times New Roman" panose="02020603050405020304" pitchFamily="18" charset="0"/>
                <a:cs typeface="Times New Roman" panose="02020603050405020304" pitchFamily="18" charset="0"/>
              </a:rPr>
              <a:t>Chadi</a:t>
            </a:r>
            <a:r>
              <a:rPr lang="en-US" cap="none" dirty="0" smtClean="0">
                <a:latin typeface="Times New Roman" panose="02020603050405020304" pitchFamily="18" charset="0"/>
                <a:cs typeface="Times New Roman" panose="02020603050405020304" pitchFamily="18" charset="0"/>
              </a:rPr>
              <a:t> </a:t>
            </a:r>
            <a:r>
              <a:rPr lang="en-US" cap="none" dirty="0" err="1" smtClean="0">
                <a:latin typeface="Times New Roman" panose="02020603050405020304" pitchFamily="18" charset="0"/>
                <a:cs typeface="Times New Roman" panose="02020603050405020304" pitchFamily="18" charset="0"/>
              </a:rPr>
              <a:t>Assi</a:t>
            </a:r>
            <a:r>
              <a:rPr lang="en-US" cap="none" dirty="0" smtClean="0">
                <a:latin typeface="Times New Roman" panose="02020603050405020304" pitchFamily="18" charset="0"/>
                <a:cs typeface="Times New Roman" panose="02020603050405020304" pitchFamily="18" charset="0"/>
              </a:rPr>
              <a:t>. (2022) </a:t>
            </a:r>
            <a:r>
              <a:rPr lang="en-US" b="1" cap="none" dirty="0" smtClean="0">
                <a:latin typeface="Times New Roman" panose="02020603050405020304" pitchFamily="18" charset="0"/>
                <a:cs typeface="Times New Roman" panose="02020603050405020304" pitchFamily="18" charset="0"/>
              </a:rPr>
              <a:t>‘On </a:t>
            </a:r>
            <a:r>
              <a:rPr lang="en-US" b="1" cap="none" dirty="0" err="1" smtClean="0">
                <a:latin typeface="Times New Roman" panose="02020603050405020304" pitchFamily="18" charset="0"/>
                <a:cs typeface="Times New Roman" panose="02020603050405020304" pitchFamily="18" charset="0"/>
              </a:rPr>
              <a:t>Ransomware</a:t>
            </a:r>
            <a:r>
              <a:rPr lang="en-US" b="1" cap="none" dirty="0" smtClean="0">
                <a:latin typeface="Times New Roman" panose="02020603050405020304" pitchFamily="18" charset="0"/>
                <a:cs typeface="Times New Roman" panose="02020603050405020304" pitchFamily="18" charset="0"/>
              </a:rPr>
              <a:t> Family Attribution Using Pre-attack Paranoia Activities’</a:t>
            </a:r>
            <a:r>
              <a:rPr lang="en-US" cap="none" dirty="0" smtClean="0">
                <a:latin typeface="Times New Roman" panose="02020603050405020304" pitchFamily="18" charset="0"/>
                <a:cs typeface="Times New Roman" panose="02020603050405020304" pitchFamily="18" charset="0"/>
              </a:rPr>
              <a:t>,</a:t>
            </a:r>
            <a:r>
              <a:rPr lang="en-US" b="1" cap="none" dirty="0" smtClean="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IEEE Transactions On Network And Service Management, Vol. 19, No. 1, March 2022.</a:t>
            </a:r>
            <a:r>
              <a:rPr lang="en-US" b="1" cap="none" dirty="0" smtClean="0">
                <a:latin typeface="Times New Roman" panose="02020603050405020304" pitchFamily="18" charset="0"/>
                <a:cs typeface="Times New Roman" panose="02020603050405020304" pitchFamily="18" charset="0"/>
              </a:rPr>
              <a:t> </a:t>
            </a:r>
            <a:endParaRPr lang="en-IN" cap="none" dirty="0" smtClean="0">
              <a:latin typeface="Times New Roman" panose="02020603050405020304" pitchFamily="18" charset="0"/>
              <a:cs typeface="Times New Roman" panose="02020603050405020304" pitchFamily="18" charset="0"/>
            </a:endParaRPr>
          </a:p>
          <a:p>
            <a:pPr marL="0" indent="0">
              <a:buNone/>
            </a:pPr>
            <a:r>
              <a:rPr lang="en-US" b="1" cap="none" dirty="0" smtClean="0">
                <a:latin typeface="Times New Roman" panose="02020603050405020304" pitchFamily="18" charset="0"/>
                <a:cs typeface="Times New Roman" panose="02020603050405020304" pitchFamily="18" charset="0"/>
              </a:rPr>
              <a:t>[2] </a:t>
            </a:r>
            <a:r>
              <a:rPr lang="en-IN" cap="none" dirty="0" smtClean="0">
                <a:latin typeface="Times New Roman" panose="02020603050405020304" pitchFamily="18" charset="0"/>
                <a:cs typeface="Times New Roman" panose="02020603050405020304" pitchFamily="18" charset="0"/>
              </a:rPr>
              <a:t>Suleiman Ali </a:t>
            </a:r>
            <a:r>
              <a:rPr lang="en-IN" cap="none" dirty="0" err="1" smtClean="0">
                <a:latin typeface="Times New Roman" panose="02020603050405020304" pitchFamily="18" charset="0"/>
                <a:cs typeface="Times New Roman" panose="02020603050405020304" pitchFamily="18" charset="0"/>
              </a:rPr>
              <a:t>Alsaif</a:t>
            </a:r>
            <a:r>
              <a:rPr lang="en-IN" cap="none" dirty="0" smtClean="0">
                <a:latin typeface="Times New Roman" panose="02020603050405020304" pitchFamily="18" charset="0"/>
                <a:cs typeface="Times New Roman" panose="02020603050405020304" pitchFamily="18" charset="0"/>
              </a:rPr>
              <a:t>. (2022) </a:t>
            </a:r>
            <a:r>
              <a:rPr lang="en-IN" b="1" cap="none" dirty="0" smtClean="0">
                <a:latin typeface="Times New Roman" panose="02020603050405020304" pitchFamily="18" charset="0"/>
                <a:cs typeface="Times New Roman" panose="02020603050405020304" pitchFamily="18" charset="0"/>
              </a:rPr>
              <a:t>‘</a:t>
            </a:r>
            <a:r>
              <a:rPr lang="en-US" b="1" cap="none" dirty="0" smtClean="0">
                <a:latin typeface="Times New Roman" panose="02020603050405020304" pitchFamily="18" charset="0"/>
                <a:cs typeface="Times New Roman" panose="02020603050405020304" pitchFamily="18" charset="0"/>
              </a:rPr>
              <a:t>Machine Learning-based </a:t>
            </a:r>
            <a:r>
              <a:rPr lang="en-US" b="1" cap="none" dirty="0" err="1" smtClean="0">
                <a:latin typeface="Times New Roman" panose="02020603050405020304" pitchFamily="18" charset="0"/>
                <a:cs typeface="Times New Roman" panose="02020603050405020304" pitchFamily="18" charset="0"/>
              </a:rPr>
              <a:t>Ransomware</a:t>
            </a:r>
            <a:r>
              <a:rPr lang="en-US" b="1" cap="none" dirty="0" smtClean="0">
                <a:latin typeface="Times New Roman" panose="02020603050405020304" pitchFamily="18" charset="0"/>
                <a:cs typeface="Times New Roman" panose="02020603050405020304" pitchFamily="18" charset="0"/>
              </a:rPr>
              <a:t> Classification Of </a:t>
            </a:r>
            <a:r>
              <a:rPr lang="en-US" b="1" cap="none" dirty="0" err="1" smtClean="0">
                <a:latin typeface="Times New Roman" panose="02020603050405020304" pitchFamily="18" charset="0"/>
                <a:cs typeface="Times New Roman" panose="02020603050405020304" pitchFamily="18" charset="0"/>
              </a:rPr>
              <a:t>Bitcoin</a:t>
            </a:r>
            <a:r>
              <a:rPr lang="en-US" b="1" cap="none" dirty="0" smtClean="0">
                <a:latin typeface="Times New Roman" panose="02020603050405020304" pitchFamily="18" charset="0"/>
                <a:cs typeface="Times New Roman" panose="02020603050405020304" pitchFamily="18" charset="0"/>
              </a:rPr>
              <a:t> Transactions’</a:t>
            </a:r>
            <a:r>
              <a:rPr lang="en-US" cap="none" dirty="0" smtClean="0">
                <a:latin typeface="Times New Roman" panose="02020603050405020304" pitchFamily="18" charset="0"/>
                <a:cs typeface="Times New Roman" panose="02020603050405020304" pitchFamily="18" charset="0"/>
              </a:rPr>
              <a:t>,</a:t>
            </a:r>
            <a:r>
              <a:rPr lang="en-US" b="1" cap="none" dirty="0" smtClean="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Applied Computational Intelligence And Soft Computing, Vol. 2022; </a:t>
            </a:r>
            <a:r>
              <a:rPr lang="en-IN" cap="none" dirty="0" smtClean="0">
                <a:latin typeface="Times New Roman" panose="02020603050405020304" pitchFamily="18" charset="0"/>
                <a:cs typeface="Times New Roman" panose="02020603050405020304" pitchFamily="18" charset="0"/>
              </a:rPr>
              <a:t>Article ID 6274260.</a:t>
            </a:r>
          </a:p>
          <a:p>
            <a:pPr marL="0" indent="0">
              <a:buNone/>
            </a:pPr>
            <a:r>
              <a:rPr lang="en-IN" b="1" cap="none" dirty="0" smtClean="0">
                <a:latin typeface="Times New Roman" panose="02020603050405020304" pitchFamily="18" charset="0"/>
                <a:cs typeface="Times New Roman" panose="02020603050405020304" pitchFamily="18" charset="0"/>
              </a:rPr>
              <a:t>[3]</a:t>
            </a:r>
            <a:r>
              <a:rPr lang="en-IN" cap="none" dirty="0" smtClean="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J. Hernandez-</a:t>
            </a:r>
            <a:r>
              <a:rPr lang="en-US" cap="none" dirty="0" err="1" smtClean="0">
                <a:latin typeface="Times New Roman" panose="02020603050405020304" pitchFamily="18" charset="0"/>
                <a:cs typeface="Times New Roman" panose="02020603050405020304" pitchFamily="18" charset="0"/>
              </a:rPr>
              <a:t>castro</a:t>
            </a:r>
            <a:r>
              <a:rPr lang="en-US" cap="none" dirty="0" smtClean="0">
                <a:latin typeface="Times New Roman" panose="02020603050405020304" pitchFamily="18" charset="0"/>
                <a:cs typeface="Times New Roman" panose="02020603050405020304" pitchFamily="18" charset="0"/>
              </a:rPr>
              <a:t>, A. Cartwright and E. Cartwright.  (2022) </a:t>
            </a:r>
            <a:r>
              <a:rPr lang="en-US" b="1" cap="none" dirty="0" smtClean="0">
                <a:latin typeface="Times New Roman" panose="02020603050405020304" pitchFamily="18" charset="0"/>
                <a:cs typeface="Times New Roman" panose="02020603050405020304" pitchFamily="18" charset="0"/>
              </a:rPr>
              <a:t>‘An Economic Analysis Of </a:t>
            </a:r>
            <a:r>
              <a:rPr lang="en-US" b="1" cap="none" dirty="0" err="1" smtClean="0">
                <a:latin typeface="Times New Roman" panose="02020603050405020304" pitchFamily="18" charset="0"/>
                <a:cs typeface="Times New Roman" panose="02020603050405020304" pitchFamily="18" charset="0"/>
              </a:rPr>
              <a:t>Ransomware</a:t>
            </a:r>
            <a:r>
              <a:rPr lang="en-US" b="1" cap="none" dirty="0" smtClean="0">
                <a:latin typeface="Times New Roman" panose="02020603050405020304" pitchFamily="18" charset="0"/>
                <a:cs typeface="Times New Roman" panose="02020603050405020304" pitchFamily="18" charset="0"/>
              </a:rPr>
              <a:t> And Its Welfare Consequences’</a:t>
            </a:r>
            <a:r>
              <a:rPr lang="en-US" cap="none" dirty="0" smtClean="0">
                <a:latin typeface="Times New Roman" panose="02020603050405020304" pitchFamily="18" charset="0"/>
                <a:cs typeface="Times New Roman" panose="02020603050405020304" pitchFamily="18" charset="0"/>
              </a:rPr>
              <a:t>,</a:t>
            </a:r>
            <a:r>
              <a:rPr lang="en-US" b="1" cap="none" dirty="0" smtClean="0">
                <a:latin typeface="Times New Roman" panose="02020603050405020304" pitchFamily="18" charset="0"/>
                <a:cs typeface="Times New Roman" panose="02020603050405020304" pitchFamily="18" charset="0"/>
              </a:rPr>
              <a:t> </a:t>
            </a:r>
            <a:r>
              <a:rPr lang="en-US" cap="none" dirty="0" smtClean="0">
                <a:latin typeface="Times New Roman" panose="02020603050405020304" pitchFamily="18" charset="0"/>
                <a:cs typeface="Times New Roman" panose="02020603050405020304" pitchFamily="18" charset="0"/>
              </a:rPr>
              <a:t>Royal Society Open Science, Vol. 07, Issue 3, March 2022; </a:t>
            </a:r>
            <a:r>
              <a:rPr lang="en-IN" u="sng" cap="none" dirty="0" smtClean="0">
                <a:latin typeface="Times New Roman" panose="02020603050405020304" pitchFamily="18" charset="0"/>
                <a:cs typeface="Times New Roman" panose="02020603050405020304" pitchFamily="18" charset="0"/>
              </a:rPr>
              <a:t>https://doi.org/10.1098/rsos.190023</a:t>
            </a:r>
            <a:r>
              <a:rPr lang="en-IN" cap="none" dirty="0" smtClean="0">
                <a:latin typeface="Times New Roman" panose="02020603050405020304" pitchFamily="18" charset="0"/>
                <a:cs typeface="Times New Roman" panose="02020603050405020304" pitchFamily="18" charset="0"/>
              </a:rPr>
              <a:t>.</a:t>
            </a:r>
          </a:p>
          <a:p>
            <a:pPr marL="0" indent="0">
              <a:buNone/>
            </a:pPr>
            <a:r>
              <a:rPr lang="en-IN" b="1" cap="none" dirty="0" smtClean="0">
                <a:latin typeface="Times New Roman" panose="02020603050405020304" pitchFamily="18" charset="0"/>
                <a:cs typeface="Times New Roman" panose="02020603050405020304" pitchFamily="18" charset="0"/>
              </a:rPr>
              <a:t>[4]</a:t>
            </a:r>
            <a:r>
              <a:rPr lang="en-IN" cap="none" dirty="0" smtClean="0">
                <a:latin typeface="Times New Roman" panose="02020603050405020304" pitchFamily="18" charset="0"/>
                <a:cs typeface="Times New Roman" panose="02020603050405020304" pitchFamily="18" charset="0"/>
              </a:rPr>
              <a:t> </a:t>
            </a:r>
            <a:r>
              <a:rPr lang="en-IN" cap="none" dirty="0" err="1" smtClean="0">
                <a:latin typeface="Times New Roman" panose="02020603050405020304" pitchFamily="18" charset="0"/>
                <a:cs typeface="Times New Roman" panose="02020603050405020304" pitchFamily="18" charset="0"/>
              </a:rPr>
              <a:t>Hardi</a:t>
            </a:r>
            <a:r>
              <a:rPr lang="en-IN" cap="none" dirty="0" smtClean="0">
                <a:latin typeface="Times New Roman" panose="02020603050405020304" pitchFamily="18" charset="0"/>
                <a:cs typeface="Times New Roman" panose="02020603050405020304" pitchFamily="18" charset="0"/>
              </a:rPr>
              <a:t> Sabah, </a:t>
            </a:r>
            <a:r>
              <a:rPr lang="en-IN" cap="none" dirty="0" err="1" smtClean="0">
                <a:latin typeface="Times New Roman" panose="02020603050405020304" pitchFamily="18" charset="0"/>
                <a:cs typeface="Times New Roman" panose="02020603050405020304" pitchFamily="18" charset="0"/>
              </a:rPr>
              <a:t>Talabani</a:t>
            </a:r>
            <a:r>
              <a:rPr lang="en-US" cap="none" dirty="0" smtClean="0">
                <a:latin typeface="Times New Roman" panose="02020603050405020304" pitchFamily="18" charset="0"/>
                <a:cs typeface="Times New Roman" panose="02020603050405020304" pitchFamily="18" charset="0"/>
              </a:rPr>
              <a:t>, </a:t>
            </a:r>
            <a:r>
              <a:rPr lang="en-US" cap="none" dirty="0" err="1" smtClean="0">
                <a:latin typeface="Times New Roman" panose="02020603050405020304" pitchFamily="18" charset="0"/>
                <a:cs typeface="Times New Roman" panose="02020603050405020304" pitchFamily="18" charset="0"/>
              </a:rPr>
              <a:t>Hezha</a:t>
            </a:r>
            <a:r>
              <a:rPr lang="en-US" cap="none" dirty="0" smtClean="0">
                <a:latin typeface="Times New Roman" panose="02020603050405020304" pitchFamily="18" charset="0"/>
                <a:cs typeface="Times New Roman" panose="02020603050405020304" pitchFamily="18" charset="0"/>
              </a:rPr>
              <a:t> M.TAREQ </a:t>
            </a:r>
            <a:r>
              <a:rPr lang="en-US" cap="none" dirty="0" err="1" smtClean="0">
                <a:latin typeface="Times New Roman" panose="02020603050405020304" pitchFamily="18" charset="0"/>
                <a:cs typeface="Times New Roman" panose="02020603050405020304" pitchFamily="18" charset="0"/>
              </a:rPr>
              <a:t>Abdulhadi</a:t>
            </a:r>
            <a:r>
              <a:rPr lang="en-US" cap="none" dirty="0" smtClean="0">
                <a:latin typeface="Times New Roman" panose="02020603050405020304" pitchFamily="18" charset="0"/>
                <a:cs typeface="Times New Roman" panose="02020603050405020304" pitchFamily="18" charset="0"/>
              </a:rPr>
              <a:t>. (2022) </a:t>
            </a:r>
            <a:r>
              <a:rPr lang="en-US" b="1" cap="none" dirty="0" smtClean="0">
                <a:latin typeface="Times New Roman" panose="02020603050405020304" pitchFamily="18" charset="0"/>
                <a:cs typeface="Times New Roman" panose="02020603050405020304" pitchFamily="18" charset="0"/>
              </a:rPr>
              <a:t>‘</a:t>
            </a:r>
            <a:r>
              <a:rPr lang="en-US" b="1" cap="none" dirty="0" err="1" smtClean="0">
                <a:latin typeface="Times New Roman" panose="02020603050405020304" pitchFamily="18" charset="0"/>
                <a:cs typeface="Times New Roman" panose="02020603050405020304" pitchFamily="18" charset="0"/>
              </a:rPr>
              <a:t>Bitcoin</a:t>
            </a:r>
            <a:r>
              <a:rPr lang="en-US" b="1" cap="none" dirty="0" smtClean="0">
                <a:latin typeface="Times New Roman" panose="02020603050405020304" pitchFamily="18" charset="0"/>
                <a:cs typeface="Times New Roman" panose="02020603050405020304" pitchFamily="18" charset="0"/>
              </a:rPr>
              <a:t> </a:t>
            </a:r>
            <a:r>
              <a:rPr lang="en-US" b="1" cap="none" dirty="0" err="1" smtClean="0">
                <a:latin typeface="Times New Roman" panose="02020603050405020304" pitchFamily="18" charset="0"/>
                <a:cs typeface="Times New Roman" panose="02020603050405020304" pitchFamily="18" charset="0"/>
              </a:rPr>
              <a:t>Ransomware</a:t>
            </a:r>
            <a:r>
              <a:rPr lang="en-US" b="1" cap="none" dirty="0" smtClean="0">
                <a:latin typeface="Times New Roman" panose="02020603050405020304" pitchFamily="18" charset="0"/>
                <a:cs typeface="Times New Roman" panose="02020603050405020304" pitchFamily="18" charset="0"/>
              </a:rPr>
              <a:t> Detection Employing Rule Based Algorithms’</a:t>
            </a:r>
            <a:r>
              <a:rPr lang="en-US" cap="none" dirty="0" smtClean="0">
                <a:latin typeface="Times New Roman" panose="02020603050405020304" pitchFamily="18" charset="0"/>
                <a:cs typeface="Times New Roman" panose="02020603050405020304" pitchFamily="18" charset="0"/>
              </a:rPr>
              <a:t>, Science Journal Of University Of </a:t>
            </a:r>
            <a:r>
              <a:rPr lang="en-US" cap="none" dirty="0" err="1" smtClean="0">
                <a:latin typeface="Times New Roman" panose="02020603050405020304" pitchFamily="18" charset="0"/>
                <a:cs typeface="Times New Roman" panose="02020603050405020304" pitchFamily="18" charset="0"/>
              </a:rPr>
              <a:t>Zakho</a:t>
            </a:r>
            <a:r>
              <a:rPr lang="en-US" cap="none" dirty="0" smtClean="0">
                <a:latin typeface="Times New Roman" panose="02020603050405020304" pitchFamily="18" charset="0"/>
                <a:cs typeface="Times New Roman" panose="02020603050405020304" pitchFamily="18" charset="0"/>
              </a:rPr>
              <a:t>, Vol. 10, No. 1: January - March Issue; </a:t>
            </a:r>
            <a:r>
              <a:rPr lang="en-US" u="sng" cap="none" dirty="0" smtClean="0">
                <a:latin typeface="Times New Roman" panose="02020603050405020304" pitchFamily="18" charset="0"/>
                <a:cs typeface="Times New Roman" panose="02020603050405020304" pitchFamily="18" charset="0"/>
              </a:rPr>
              <a:t>https://doi.org/10.25271/sjuoz.2022.10.1.865</a:t>
            </a:r>
            <a:r>
              <a:rPr lang="en-US" cap="none" dirty="0" smtClean="0">
                <a:latin typeface="Times New Roman" panose="02020603050405020304" pitchFamily="18" charset="0"/>
                <a:cs typeface="Times New Roman" panose="02020603050405020304" pitchFamily="18" charset="0"/>
              </a:rPr>
              <a:t>.</a:t>
            </a:r>
            <a:endParaRPr lang="en-IN" cap="none" dirty="0" smtClean="0">
              <a:latin typeface="Times New Roman" panose="02020603050405020304" pitchFamily="18" charset="0"/>
              <a:cs typeface="Times New Roman" panose="02020603050405020304" pitchFamily="18" charset="0"/>
            </a:endParaRPr>
          </a:p>
          <a:p>
            <a:pPr marL="0" indent="0">
              <a:buNone/>
            </a:pP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08916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350377"/>
            <a:ext cx="10394707" cy="5503491"/>
          </a:xfrm>
        </p:spPr>
        <p:txBody>
          <a:bodyPr>
            <a:normAutofit/>
          </a:bodyPr>
          <a:lstStyle/>
          <a:p>
            <a:pPr marL="0" indent="0">
              <a:buNone/>
            </a:pPr>
            <a:r>
              <a:rPr lang="en-US" b="1" cap="none" dirty="0">
                <a:latin typeface="Times New Roman" panose="02020603050405020304" pitchFamily="18" charset="0"/>
                <a:cs typeface="Times New Roman" panose="02020603050405020304" pitchFamily="18" charset="0"/>
              </a:rPr>
              <a:t>[5]</a:t>
            </a:r>
            <a:r>
              <a:rPr lang="en-US" cap="none" dirty="0">
                <a:latin typeface="Times New Roman" panose="02020603050405020304" pitchFamily="18" charset="0"/>
                <a:cs typeface="Times New Roman" panose="02020603050405020304" pitchFamily="18" charset="0"/>
              </a:rPr>
              <a:t> Abdullah </a:t>
            </a:r>
            <a:r>
              <a:rPr lang="en-US" cap="none" dirty="0" err="1">
                <a:latin typeface="Times New Roman" panose="02020603050405020304" pitchFamily="18" charset="0"/>
                <a:cs typeface="Times New Roman" panose="02020603050405020304" pitchFamily="18" charset="0"/>
              </a:rPr>
              <a:t>Alqahtani</a:t>
            </a:r>
            <a:r>
              <a:rPr lang="en-US" cap="none" dirty="0">
                <a:latin typeface="Times New Roman" panose="02020603050405020304" pitchFamily="18" charset="0"/>
                <a:cs typeface="Times New Roman" panose="02020603050405020304" pitchFamily="18" charset="0"/>
              </a:rPr>
              <a:t>, Frederick T. Sheldon. (2022) </a:t>
            </a:r>
            <a:r>
              <a:rPr lang="en-US" b="1" cap="none" dirty="0">
                <a:latin typeface="Times New Roman" panose="02020603050405020304" pitchFamily="18" charset="0"/>
                <a:cs typeface="Times New Roman" panose="02020603050405020304" pitchFamily="18" charset="0"/>
              </a:rPr>
              <a:t>‘A Survey Of Crypto </a:t>
            </a:r>
            <a:r>
              <a:rPr lang="en-US" b="1" cap="none" dirty="0" err="1">
                <a:latin typeface="Times New Roman" panose="02020603050405020304" pitchFamily="18" charset="0"/>
                <a:cs typeface="Times New Roman" panose="02020603050405020304" pitchFamily="18" charset="0"/>
              </a:rPr>
              <a:t>Ransomware</a:t>
            </a:r>
            <a:r>
              <a:rPr lang="en-US" b="1" cap="none" dirty="0">
                <a:latin typeface="Times New Roman" panose="02020603050405020304" pitchFamily="18" charset="0"/>
                <a:cs typeface="Times New Roman" panose="02020603050405020304" pitchFamily="18" charset="0"/>
              </a:rPr>
              <a:t> Attack Detection Methodologies: An Evolving Outlook</a:t>
            </a:r>
            <a:r>
              <a:rPr lang="en-IN" b="1" cap="none" dirty="0">
                <a:latin typeface="Times New Roman" panose="02020603050405020304" pitchFamily="18" charset="0"/>
                <a:cs typeface="Times New Roman" panose="02020603050405020304" pitchFamily="18" charset="0"/>
              </a:rPr>
              <a:t>’</a:t>
            </a:r>
            <a:r>
              <a:rPr lang="en-IN" cap="none" dirty="0">
                <a:latin typeface="Times New Roman" panose="02020603050405020304" pitchFamily="18" charset="0"/>
                <a:cs typeface="Times New Roman" panose="02020603050405020304" pitchFamily="18" charset="0"/>
              </a:rPr>
              <a:t>, MDPI Open Access Journals, Vol. 22, Sensors, 22(5), 1837; </a:t>
            </a:r>
            <a:r>
              <a:rPr lang="en-IN" u="sng" cap="none" dirty="0">
                <a:latin typeface="Times New Roman" panose="02020603050405020304" pitchFamily="18" charset="0"/>
                <a:cs typeface="Times New Roman" panose="02020603050405020304" pitchFamily="18" charset="0"/>
              </a:rPr>
              <a:t>https://doi.org/10.3390/s22051837</a:t>
            </a:r>
            <a:r>
              <a:rPr lang="en-IN" cap="none" dirty="0">
                <a:latin typeface="Times New Roman" panose="02020603050405020304" pitchFamily="18" charset="0"/>
                <a:cs typeface="Times New Roman" panose="02020603050405020304" pitchFamily="18" charset="0"/>
              </a:rPr>
              <a:t>.</a:t>
            </a:r>
          </a:p>
          <a:p>
            <a:pPr marL="0" indent="0">
              <a:buNone/>
            </a:pPr>
            <a:r>
              <a:rPr lang="en-IN" b="1" cap="none" dirty="0" smtClean="0">
                <a:latin typeface="Times New Roman" panose="02020603050405020304" pitchFamily="18" charset="0"/>
                <a:cs typeface="Times New Roman" panose="02020603050405020304" pitchFamily="18" charset="0"/>
              </a:rPr>
              <a:t>[6]</a:t>
            </a:r>
            <a:r>
              <a:rPr lang="en-IN" cap="none" dirty="0" smtClean="0">
                <a:latin typeface="Times New Roman" panose="02020603050405020304" pitchFamily="18" charset="0"/>
                <a:cs typeface="Times New Roman" panose="02020603050405020304" pitchFamily="18" charset="0"/>
              </a:rPr>
              <a:t> </a:t>
            </a:r>
            <a:r>
              <a:rPr lang="en-US" cap="none" dirty="0" err="1" smtClean="0">
                <a:latin typeface="Times New Roman" panose="02020603050405020304" pitchFamily="18" charset="0"/>
                <a:cs typeface="Times New Roman" panose="02020603050405020304" pitchFamily="18" charset="0"/>
              </a:rPr>
              <a:t>Sabira</a:t>
            </a:r>
            <a:r>
              <a:rPr lang="en-US" cap="none" dirty="0" smtClean="0">
                <a:latin typeface="Times New Roman" panose="02020603050405020304" pitchFamily="18" charset="0"/>
                <a:cs typeface="Times New Roman" panose="02020603050405020304" pitchFamily="18" charset="0"/>
              </a:rPr>
              <a:t> Karim, </a:t>
            </a:r>
            <a:r>
              <a:rPr lang="en-US" cap="none" dirty="0" err="1" smtClean="0">
                <a:latin typeface="Times New Roman" panose="02020603050405020304" pitchFamily="18" charset="0"/>
                <a:cs typeface="Times New Roman" panose="02020603050405020304" pitchFamily="18" charset="0"/>
              </a:rPr>
              <a:t>Shemitha</a:t>
            </a:r>
            <a:r>
              <a:rPr lang="en-US" cap="none" dirty="0" smtClean="0">
                <a:latin typeface="Times New Roman" panose="02020603050405020304" pitchFamily="18" charset="0"/>
                <a:cs typeface="Times New Roman" panose="02020603050405020304" pitchFamily="18" charset="0"/>
              </a:rPr>
              <a:t> PA. (2021) </a:t>
            </a:r>
            <a:r>
              <a:rPr lang="en-US" b="1" cap="none" dirty="0" smtClean="0">
                <a:latin typeface="Times New Roman" panose="02020603050405020304" pitchFamily="18" charset="0"/>
                <a:cs typeface="Times New Roman" panose="02020603050405020304" pitchFamily="18" charset="0"/>
              </a:rPr>
              <a:t>‘A Survey On Detection And Classification Of </a:t>
            </a:r>
            <a:r>
              <a:rPr lang="en-US" b="1" cap="none" dirty="0" err="1" smtClean="0">
                <a:latin typeface="Times New Roman" panose="02020603050405020304" pitchFamily="18" charset="0"/>
                <a:cs typeface="Times New Roman" panose="02020603050405020304" pitchFamily="18" charset="0"/>
              </a:rPr>
              <a:t>Ransomware</a:t>
            </a:r>
            <a:r>
              <a:rPr lang="en-US" b="1" cap="none" dirty="0" smtClean="0">
                <a:latin typeface="Times New Roman" panose="02020603050405020304" pitchFamily="18" charset="0"/>
                <a:cs typeface="Times New Roman" panose="02020603050405020304" pitchFamily="18" charset="0"/>
              </a:rPr>
              <a:t> </a:t>
            </a:r>
            <a:r>
              <a:rPr lang="en-US" b="1" cap="none" dirty="0" err="1" smtClean="0">
                <a:latin typeface="Times New Roman" panose="02020603050405020304" pitchFamily="18" charset="0"/>
                <a:cs typeface="Times New Roman" panose="02020603050405020304" pitchFamily="18" charset="0"/>
              </a:rPr>
              <a:t>Bitcoin</a:t>
            </a:r>
            <a:r>
              <a:rPr lang="en-US" b="1" cap="none" dirty="0" smtClean="0">
                <a:latin typeface="Times New Roman" panose="02020603050405020304" pitchFamily="18" charset="0"/>
                <a:cs typeface="Times New Roman" panose="02020603050405020304" pitchFamily="18" charset="0"/>
              </a:rPr>
              <a:t> Transactions’</a:t>
            </a:r>
            <a:r>
              <a:rPr lang="en-US" cap="none" dirty="0" smtClean="0">
                <a:latin typeface="Times New Roman" panose="02020603050405020304" pitchFamily="18" charset="0"/>
                <a:cs typeface="Times New Roman" panose="02020603050405020304" pitchFamily="18" charset="0"/>
              </a:rPr>
              <a:t>, </a:t>
            </a:r>
            <a:r>
              <a:rPr lang="en-IN" cap="none" dirty="0" smtClean="0">
                <a:latin typeface="Times New Roman" panose="02020603050405020304" pitchFamily="18" charset="0"/>
                <a:cs typeface="Times New Roman" panose="02020603050405020304" pitchFamily="18" charset="0"/>
              </a:rPr>
              <a:t>IJARIIE-ISSN(O)-2395-4396, Vol. 07, Issue 3, 2021. </a:t>
            </a:r>
          </a:p>
          <a:p>
            <a:pPr marL="0" indent="0">
              <a:buNone/>
            </a:pPr>
            <a:r>
              <a:rPr lang="en-IN" b="1" cap="none" dirty="0" smtClean="0">
                <a:latin typeface="Times New Roman" panose="02020603050405020304" pitchFamily="18" charset="0"/>
                <a:cs typeface="Times New Roman" panose="02020603050405020304" pitchFamily="18" charset="0"/>
              </a:rPr>
              <a:t>[7]</a:t>
            </a:r>
            <a:r>
              <a:rPr lang="en-IN" cap="none" dirty="0" smtClean="0">
                <a:latin typeface="Times New Roman" panose="02020603050405020304" pitchFamily="18" charset="0"/>
                <a:cs typeface="Times New Roman" panose="02020603050405020304" pitchFamily="18" charset="0"/>
              </a:rPr>
              <a:t> </a:t>
            </a:r>
            <a:r>
              <a:rPr lang="en-US" cap="none" dirty="0" err="1" smtClean="0">
                <a:latin typeface="Times New Roman" panose="02020603050405020304" pitchFamily="18" charset="0"/>
                <a:cs typeface="Times New Roman" panose="02020603050405020304" pitchFamily="18" charset="0"/>
              </a:rPr>
              <a:t>Vytarani</a:t>
            </a:r>
            <a:r>
              <a:rPr lang="en-US" cap="none" dirty="0" smtClean="0">
                <a:latin typeface="Times New Roman" panose="02020603050405020304" pitchFamily="18" charset="0"/>
                <a:cs typeface="Times New Roman" panose="02020603050405020304" pitchFamily="18" charset="0"/>
              </a:rPr>
              <a:t> </a:t>
            </a:r>
            <a:r>
              <a:rPr lang="en-US" cap="none" dirty="0" err="1" smtClean="0">
                <a:latin typeface="Times New Roman" panose="02020603050405020304" pitchFamily="18" charset="0"/>
                <a:cs typeface="Times New Roman" panose="02020603050405020304" pitchFamily="18" charset="0"/>
              </a:rPr>
              <a:t>Mathane</a:t>
            </a:r>
            <a:r>
              <a:rPr lang="en-US" cap="none" dirty="0" smtClean="0">
                <a:latin typeface="Times New Roman" panose="02020603050405020304" pitchFamily="18" charset="0"/>
                <a:cs typeface="Times New Roman" panose="02020603050405020304" pitchFamily="18" charset="0"/>
              </a:rPr>
              <a:t>, P.V. Lakshmi. (2021) </a:t>
            </a:r>
            <a:r>
              <a:rPr lang="en-US" b="1" cap="none" dirty="0" smtClean="0">
                <a:latin typeface="Times New Roman" panose="02020603050405020304" pitchFamily="18" charset="0"/>
                <a:cs typeface="Times New Roman" panose="02020603050405020304" pitchFamily="18" charset="0"/>
              </a:rPr>
              <a:t>‘Predictive Analysis Of </a:t>
            </a:r>
            <a:r>
              <a:rPr lang="en-US" b="1" cap="none" dirty="0" err="1" smtClean="0">
                <a:latin typeface="Times New Roman" panose="02020603050405020304" pitchFamily="18" charset="0"/>
                <a:cs typeface="Times New Roman" panose="02020603050405020304" pitchFamily="18" charset="0"/>
              </a:rPr>
              <a:t>Ransomware</a:t>
            </a:r>
            <a:r>
              <a:rPr lang="en-US" b="1" cap="none" dirty="0" smtClean="0">
                <a:latin typeface="Times New Roman" panose="02020603050405020304" pitchFamily="18" charset="0"/>
                <a:cs typeface="Times New Roman" panose="02020603050405020304" pitchFamily="18" charset="0"/>
              </a:rPr>
              <a:t> Attacks Using Context-aware AI In </a:t>
            </a:r>
            <a:r>
              <a:rPr lang="en-US" b="1" cap="none" dirty="0" err="1" smtClean="0">
                <a:latin typeface="Times New Roman" panose="02020603050405020304" pitchFamily="18" charset="0"/>
                <a:cs typeface="Times New Roman" panose="02020603050405020304" pitchFamily="18" charset="0"/>
              </a:rPr>
              <a:t>Iot</a:t>
            </a:r>
            <a:r>
              <a:rPr lang="en-US" b="1" cap="none" dirty="0" smtClean="0">
                <a:latin typeface="Times New Roman" panose="02020603050405020304" pitchFamily="18" charset="0"/>
                <a:cs typeface="Times New Roman" panose="02020603050405020304" pitchFamily="18" charset="0"/>
              </a:rPr>
              <a:t> Systems</a:t>
            </a:r>
            <a:r>
              <a:rPr lang="en-IN" b="1" cap="none" dirty="0" smtClean="0">
                <a:latin typeface="Times New Roman" panose="02020603050405020304" pitchFamily="18" charset="0"/>
                <a:cs typeface="Times New Roman" panose="02020603050405020304" pitchFamily="18" charset="0"/>
              </a:rPr>
              <a:t>’</a:t>
            </a:r>
            <a:r>
              <a:rPr lang="en-IN" cap="none" dirty="0" smtClean="0">
                <a:latin typeface="Times New Roman" panose="02020603050405020304" pitchFamily="18" charset="0"/>
                <a:cs typeface="Times New Roman" panose="02020603050405020304" pitchFamily="18" charset="0"/>
              </a:rPr>
              <a:t>, (IJACSA) International Journal Of Advanced Computer Science And Applications, Vol. 12, No. 4, 2021.</a:t>
            </a:r>
          </a:p>
          <a:p>
            <a:pPr marL="0" indent="0">
              <a:buNone/>
            </a:pPr>
            <a:r>
              <a:rPr lang="en-IN" b="1" cap="none" dirty="0" smtClean="0">
                <a:latin typeface="Times New Roman" panose="02020603050405020304" pitchFamily="18" charset="0"/>
                <a:cs typeface="Times New Roman" panose="02020603050405020304" pitchFamily="18" charset="0"/>
              </a:rPr>
              <a:t>[8]</a:t>
            </a:r>
            <a:r>
              <a:rPr lang="en-IN" cap="none" dirty="0" smtClean="0">
                <a:latin typeface="Times New Roman" panose="02020603050405020304" pitchFamily="18" charset="0"/>
                <a:cs typeface="Times New Roman" panose="02020603050405020304" pitchFamily="18" charset="0"/>
              </a:rPr>
              <a:t> </a:t>
            </a:r>
            <a:r>
              <a:rPr lang="en-US" cap="none" dirty="0" err="1" smtClean="0">
                <a:latin typeface="Times New Roman" panose="02020603050405020304" pitchFamily="18" charset="0"/>
                <a:cs typeface="Times New Roman" panose="02020603050405020304" pitchFamily="18" charset="0"/>
              </a:rPr>
              <a:t>Micheline</a:t>
            </a:r>
            <a:r>
              <a:rPr lang="en-US" cap="none" dirty="0" smtClean="0">
                <a:latin typeface="Times New Roman" panose="02020603050405020304" pitchFamily="18" charset="0"/>
                <a:cs typeface="Times New Roman" panose="02020603050405020304" pitchFamily="18" charset="0"/>
              </a:rPr>
              <a:t> Al </a:t>
            </a:r>
            <a:r>
              <a:rPr lang="en-US" cap="none" dirty="0" err="1" smtClean="0">
                <a:latin typeface="Times New Roman" panose="02020603050405020304" pitchFamily="18" charset="0"/>
                <a:cs typeface="Times New Roman" panose="02020603050405020304" pitchFamily="18" charset="0"/>
              </a:rPr>
              <a:t>Harrack</a:t>
            </a:r>
            <a:r>
              <a:rPr lang="en-US" cap="none" dirty="0" smtClean="0">
                <a:latin typeface="Times New Roman" panose="02020603050405020304" pitchFamily="18" charset="0"/>
                <a:cs typeface="Times New Roman" panose="02020603050405020304" pitchFamily="18" charset="0"/>
              </a:rPr>
              <a:t>. (2021) </a:t>
            </a:r>
            <a:r>
              <a:rPr lang="en-US" b="1" cap="none" dirty="0" smtClean="0">
                <a:latin typeface="Times New Roman" panose="02020603050405020304" pitchFamily="18" charset="0"/>
                <a:cs typeface="Times New Roman" panose="02020603050405020304" pitchFamily="18" charset="0"/>
              </a:rPr>
              <a:t>‘The </a:t>
            </a:r>
            <a:r>
              <a:rPr lang="en-US" b="1" cap="none" dirty="0" err="1" smtClean="0">
                <a:latin typeface="Times New Roman" panose="02020603050405020304" pitchFamily="18" charset="0"/>
                <a:cs typeface="Times New Roman" panose="02020603050405020304" pitchFamily="18" charset="0"/>
              </a:rPr>
              <a:t>Bitcoinheist</a:t>
            </a:r>
            <a:r>
              <a:rPr lang="en-US" b="1" cap="none" dirty="0" smtClean="0">
                <a:latin typeface="Times New Roman" panose="02020603050405020304" pitchFamily="18" charset="0"/>
                <a:cs typeface="Times New Roman" panose="02020603050405020304" pitchFamily="18" charset="0"/>
              </a:rPr>
              <a:t>: Classifications Of </a:t>
            </a:r>
            <a:r>
              <a:rPr lang="en-US" b="1" cap="none" dirty="0" err="1" smtClean="0">
                <a:latin typeface="Times New Roman" panose="02020603050405020304" pitchFamily="18" charset="0"/>
                <a:cs typeface="Times New Roman" panose="02020603050405020304" pitchFamily="18" charset="0"/>
              </a:rPr>
              <a:t>Ransomware</a:t>
            </a:r>
            <a:r>
              <a:rPr lang="en-US" b="1" cap="none" dirty="0" smtClean="0">
                <a:latin typeface="Times New Roman" panose="02020603050405020304" pitchFamily="18" charset="0"/>
                <a:cs typeface="Times New Roman" panose="02020603050405020304" pitchFamily="18" charset="0"/>
              </a:rPr>
              <a:t> Crime Families’</a:t>
            </a:r>
            <a:r>
              <a:rPr lang="en-US" cap="none" dirty="0" smtClean="0">
                <a:latin typeface="Times New Roman" panose="02020603050405020304" pitchFamily="18" charset="0"/>
                <a:cs typeface="Times New Roman" panose="02020603050405020304" pitchFamily="18" charset="0"/>
              </a:rPr>
              <a:t>,</a:t>
            </a:r>
            <a:r>
              <a:rPr lang="en-US" b="1" cap="none" dirty="0" smtClean="0">
                <a:latin typeface="Times New Roman" panose="02020603050405020304" pitchFamily="18" charset="0"/>
                <a:cs typeface="Times New Roman" panose="02020603050405020304" pitchFamily="18" charset="0"/>
              </a:rPr>
              <a:t> </a:t>
            </a:r>
            <a:r>
              <a:rPr lang="en-IN" cap="none" dirty="0" smtClean="0">
                <a:latin typeface="Times New Roman" panose="02020603050405020304" pitchFamily="18" charset="0"/>
                <a:cs typeface="Times New Roman" panose="02020603050405020304" pitchFamily="18" charset="0"/>
              </a:rPr>
              <a:t>International Journal Of Computer Science &amp; Information Technology (IJCSIT), Vol. 13, No. 5, October 2021.</a:t>
            </a:r>
          </a:p>
          <a:p>
            <a:pPr marL="0" indent="0">
              <a:buNone/>
            </a:pPr>
            <a:endParaRPr lang="en-IN"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32959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350378"/>
            <a:ext cx="10394707" cy="5024207"/>
          </a:xfrm>
        </p:spPr>
        <p:txBody>
          <a:bodyPr>
            <a:normAutofit/>
          </a:bodyPr>
          <a:lstStyle/>
          <a:p>
            <a:pPr marL="0" indent="0">
              <a:buNone/>
            </a:pPr>
            <a:r>
              <a:rPr lang="en-IN" b="1" cap="none" dirty="0">
                <a:latin typeface="Times New Roman" panose="02020603050405020304" pitchFamily="18" charset="0"/>
                <a:cs typeface="Times New Roman" panose="02020603050405020304" pitchFamily="18" charset="0"/>
              </a:rPr>
              <a:t>[9]</a:t>
            </a:r>
            <a:r>
              <a:rPr lang="en-IN" cap="none" dirty="0">
                <a:latin typeface="Times New Roman" panose="02020603050405020304" pitchFamily="18" charset="0"/>
                <a:cs typeface="Times New Roman" panose="02020603050405020304" pitchFamily="18" charset="0"/>
              </a:rPr>
              <a:t> </a:t>
            </a:r>
            <a:r>
              <a:rPr lang="en-US" cap="none" dirty="0" err="1">
                <a:latin typeface="Times New Roman" panose="02020603050405020304" pitchFamily="18" charset="0"/>
                <a:cs typeface="Times New Roman" panose="02020603050405020304" pitchFamily="18" charset="0"/>
              </a:rPr>
              <a:t>Kirat</a:t>
            </a:r>
            <a:r>
              <a:rPr lang="en-US" cap="none" dirty="0">
                <a:latin typeface="Times New Roman" panose="02020603050405020304" pitchFamily="18" charset="0"/>
                <a:cs typeface="Times New Roman" panose="02020603050405020304" pitchFamily="18" charset="0"/>
              </a:rPr>
              <a:t> </a:t>
            </a:r>
            <a:r>
              <a:rPr lang="en-US" cap="none" dirty="0" err="1">
                <a:latin typeface="Times New Roman" panose="02020603050405020304" pitchFamily="18" charset="0"/>
                <a:cs typeface="Times New Roman" panose="02020603050405020304" pitchFamily="18" charset="0"/>
              </a:rPr>
              <a:t>Jadhav</a:t>
            </a:r>
            <a:r>
              <a:rPr lang="en-US" cap="none" dirty="0">
                <a:latin typeface="Times New Roman" panose="02020603050405020304" pitchFamily="18" charset="0"/>
                <a:cs typeface="Times New Roman" panose="02020603050405020304" pitchFamily="18" charset="0"/>
              </a:rPr>
              <a:t>. (2020) </a:t>
            </a:r>
            <a:r>
              <a:rPr lang="en-US" b="1" cap="none" dirty="0">
                <a:latin typeface="Times New Roman" panose="02020603050405020304" pitchFamily="18" charset="0"/>
                <a:cs typeface="Times New Roman" panose="02020603050405020304" pitchFamily="18" charset="0"/>
              </a:rPr>
              <a:t>‘Investigating Machine Learning Approaches For </a:t>
            </a:r>
            <a:r>
              <a:rPr lang="en-US" b="1" cap="none" dirty="0" err="1">
                <a:latin typeface="Times New Roman" panose="02020603050405020304" pitchFamily="18" charset="0"/>
                <a:cs typeface="Times New Roman" panose="02020603050405020304" pitchFamily="18" charset="0"/>
              </a:rPr>
              <a:t>Bitcoin</a:t>
            </a:r>
            <a:r>
              <a:rPr lang="en-US" b="1" cap="none" dirty="0">
                <a:latin typeface="Times New Roman" panose="02020603050405020304" pitchFamily="18" charset="0"/>
                <a:cs typeface="Times New Roman" panose="02020603050405020304" pitchFamily="18" charset="0"/>
              </a:rPr>
              <a:t> </a:t>
            </a:r>
            <a:r>
              <a:rPr lang="en-US" b="1" cap="none" dirty="0" err="1">
                <a:latin typeface="Times New Roman" panose="02020603050405020304" pitchFamily="18" charset="0"/>
                <a:cs typeface="Times New Roman" panose="02020603050405020304" pitchFamily="18" charset="0"/>
              </a:rPr>
              <a:t>Ransomware</a:t>
            </a:r>
            <a:r>
              <a:rPr lang="en-US" b="1" cap="none" dirty="0">
                <a:latin typeface="Times New Roman" panose="02020603050405020304" pitchFamily="18" charset="0"/>
                <a:cs typeface="Times New Roman" panose="02020603050405020304" pitchFamily="18" charset="0"/>
              </a:rPr>
              <a:t> Payment Detection System’, </a:t>
            </a:r>
            <a:r>
              <a:rPr lang="en-IN" cap="none" dirty="0">
                <a:latin typeface="Times New Roman" panose="02020603050405020304" pitchFamily="18" charset="0"/>
                <a:cs typeface="Times New Roman" panose="02020603050405020304" pitchFamily="18" charset="0"/>
              </a:rPr>
              <a:t>ISSN No:-2456-2165, Vol. 05, Issue 9, September – 2020.</a:t>
            </a:r>
          </a:p>
          <a:p>
            <a:pPr marL="0" indent="0">
              <a:buNone/>
            </a:pPr>
            <a:r>
              <a:rPr lang="en-IN" b="1" cap="none" dirty="0">
                <a:latin typeface="Times New Roman" panose="02020603050405020304" pitchFamily="18" charset="0"/>
                <a:cs typeface="Times New Roman" panose="02020603050405020304" pitchFamily="18" charset="0"/>
              </a:rPr>
              <a:t>[10]</a:t>
            </a:r>
            <a:r>
              <a:rPr lang="en-IN" cap="none" dirty="0">
                <a:latin typeface="Times New Roman" panose="02020603050405020304" pitchFamily="18" charset="0"/>
                <a:cs typeface="Times New Roman" panose="02020603050405020304" pitchFamily="18" charset="0"/>
              </a:rPr>
              <a:t> Jason E. Thomas. (2018) </a:t>
            </a:r>
            <a:r>
              <a:rPr lang="en-IN" b="1" cap="none" dirty="0">
                <a:latin typeface="Times New Roman" panose="02020603050405020304" pitchFamily="18" charset="0"/>
                <a:cs typeface="Times New Roman" panose="02020603050405020304" pitchFamily="18" charset="0"/>
              </a:rPr>
              <a:t>‘</a:t>
            </a:r>
            <a:r>
              <a:rPr lang="en-US" b="1" cap="none" dirty="0">
                <a:latin typeface="Times New Roman" panose="02020603050405020304" pitchFamily="18" charset="0"/>
                <a:cs typeface="Times New Roman" panose="02020603050405020304" pitchFamily="18" charset="0"/>
              </a:rPr>
              <a:t>Individual Cyber Security: Empowering Employees To Resist Spear Phishing To Prevent Identity Theft And </a:t>
            </a:r>
            <a:r>
              <a:rPr lang="en-US" b="1" cap="none" dirty="0" err="1">
                <a:latin typeface="Times New Roman" panose="02020603050405020304" pitchFamily="18" charset="0"/>
                <a:cs typeface="Times New Roman" panose="02020603050405020304" pitchFamily="18" charset="0"/>
              </a:rPr>
              <a:t>Ransomware</a:t>
            </a:r>
            <a:r>
              <a:rPr lang="en-US" b="1" cap="none" dirty="0">
                <a:latin typeface="Times New Roman" panose="02020603050405020304" pitchFamily="18" charset="0"/>
                <a:cs typeface="Times New Roman" panose="02020603050405020304" pitchFamily="18" charset="0"/>
              </a:rPr>
              <a:t> Attacks’</a:t>
            </a:r>
            <a:r>
              <a:rPr lang="en-US" cap="none" dirty="0">
                <a:latin typeface="Times New Roman" panose="02020603050405020304" pitchFamily="18" charset="0"/>
                <a:cs typeface="Times New Roman" panose="02020603050405020304" pitchFamily="18" charset="0"/>
              </a:rPr>
              <a:t>,</a:t>
            </a:r>
            <a:r>
              <a:rPr lang="en-US" b="1" cap="none" dirty="0">
                <a:latin typeface="Times New Roman" panose="02020603050405020304" pitchFamily="18" charset="0"/>
                <a:cs typeface="Times New Roman" panose="02020603050405020304" pitchFamily="18" charset="0"/>
              </a:rPr>
              <a:t> </a:t>
            </a:r>
            <a:r>
              <a:rPr lang="en-IN" cap="none" dirty="0">
                <a:latin typeface="Times New Roman" panose="02020603050405020304" pitchFamily="18" charset="0"/>
                <a:cs typeface="Times New Roman" panose="02020603050405020304" pitchFamily="18" charset="0"/>
              </a:rPr>
              <a:t>International Journal Of Business Management, 12(3). 1-23; </a:t>
            </a:r>
            <a:r>
              <a:rPr lang="en-IN" u="sng" cap="none" dirty="0">
                <a:latin typeface="Times New Roman" panose="02020603050405020304" pitchFamily="18" charset="0"/>
                <a:cs typeface="Times New Roman" panose="02020603050405020304" pitchFamily="18" charset="0"/>
              </a:rPr>
              <a:t>doi:10.5539/Ijbm.V13n6p1</a:t>
            </a:r>
            <a:r>
              <a:rPr lang="en-IN" cap="none" dirty="0">
                <a:latin typeface="Times New Roman" panose="02020603050405020304" pitchFamily="18" charset="0"/>
                <a:cs typeface="Times New Roman" panose="02020603050405020304" pitchFamily="18" charset="0"/>
              </a:rPr>
              <a:t>.</a:t>
            </a:r>
          </a:p>
          <a:p>
            <a:pPr marL="0" indent="0">
              <a:buNone/>
            </a:pPr>
            <a:r>
              <a:rPr lang="en-IN" b="1" cap="none" dirty="0">
                <a:latin typeface="Times New Roman" panose="02020603050405020304" pitchFamily="18" charset="0"/>
                <a:cs typeface="Times New Roman" panose="02020603050405020304" pitchFamily="18" charset="0"/>
              </a:rPr>
              <a:t>[11]</a:t>
            </a:r>
            <a:r>
              <a:rPr lang="en-IN" cap="none" dirty="0">
                <a:latin typeface="Times New Roman" panose="02020603050405020304" pitchFamily="18" charset="0"/>
                <a:cs typeface="Times New Roman" panose="02020603050405020304" pitchFamily="18" charset="0"/>
              </a:rPr>
              <a:t> </a:t>
            </a:r>
            <a:r>
              <a:rPr lang="en-IN" cap="none" dirty="0" err="1">
                <a:latin typeface="Times New Roman" panose="02020603050405020304" pitchFamily="18" charset="0"/>
                <a:cs typeface="Times New Roman" panose="02020603050405020304" pitchFamily="18" charset="0"/>
              </a:rPr>
              <a:t>Navneet</a:t>
            </a:r>
            <a:r>
              <a:rPr lang="en-IN" cap="none" dirty="0">
                <a:latin typeface="Times New Roman" panose="02020603050405020304" pitchFamily="18" charset="0"/>
                <a:cs typeface="Times New Roman" panose="02020603050405020304" pitchFamily="18" charset="0"/>
              </a:rPr>
              <a:t> Kaur </a:t>
            </a:r>
            <a:r>
              <a:rPr lang="en-IN" cap="none" dirty="0" err="1">
                <a:latin typeface="Times New Roman" panose="02020603050405020304" pitchFamily="18" charset="0"/>
                <a:cs typeface="Times New Roman" panose="02020603050405020304" pitchFamily="18" charset="0"/>
              </a:rPr>
              <a:t>Popli</a:t>
            </a:r>
            <a:r>
              <a:rPr lang="en-IN" cap="none" dirty="0">
                <a:latin typeface="Times New Roman" panose="02020603050405020304" pitchFamily="18" charset="0"/>
                <a:cs typeface="Times New Roman" panose="02020603050405020304" pitchFamily="18" charset="0"/>
              </a:rPr>
              <a:t>, </a:t>
            </a:r>
            <a:r>
              <a:rPr lang="en-IN" cap="none" dirty="0" err="1">
                <a:latin typeface="Times New Roman" panose="02020603050405020304" pitchFamily="18" charset="0"/>
                <a:cs typeface="Times New Roman" panose="02020603050405020304" pitchFamily="18" charset="0"/>
              </a:rPr>
              <a:t>Anup</a:t>
            </a:r>
            <a:r>
              <a:rPr lang="en-IN" cap="none" dirty="0">
                <a:latin typeface="Times New Roman" panose="02020603050405020304" pitchFamily="18" charset="0"/>
                <a:cs typeface="Times New Roman" panose="02020603050405020304" pitchFamily="18" charset="0"/>
              </a:rPr>
              <a:t> </a:t>
            </a:r>
            <a:r>
              <a:rPr lang="en-IN" cap="none" dirty="0" err="1">
                <a:latin typeface="Times New Roman" panose="02020603050405020304" pitchFamily="18" charset="0"/>
                <a:cs typeface="Times New Roman" panose="02020603050405020304" pitchFamily="18" charset="0"/>
              </a:rPr>
              <a:t>Girdhar</a:t>
            </a:r>
            <a:r>
              <a:rPr lang="en-IN" cap="none" dirty="0">
                <a:latin typeface="Times New Roman" panose="02020603050405020304" pitchFamily="18" charset="0"/>
                <a:cs typeface="Times New Roman" panose="02020603050405020304" pitchFamily="18" charset="0"/>
              </a:rPr>
              <a:t>. (2018) </a:t>
            </a:r>
            <a:r>
              <a:rPr lang="en-IN" b="1" cap="none" dirty="0">
                <a:latin typeface="Times New Roman" panose="02020603050405020304" pitchFamily="18" charset="0"/>
                <a:cs typeface="Times New Roman" panose="02020603050405020304" pitchFamily="18" charset="0"/>
              </a:rPr>
              <a:t>‘</a:t>
            </a:r>
            <a:r>
              <a:rPr lang="en-US" b="1" cap="none" dirty="0" err="1">
                <a:latin typeface="Times New Roman" panose="02020603050405020304" pitchFamily="18" charset="0"/>
                <a:cs typeface="Times New Roman" panose="02020603050405020304" pitchFamily="18" charset="0"/>
              </a:rPr>
              <a:t>Behavioural</a:t>
            </a:r>
            <a:r>
              <a:rPr lang="en-US" b="1" cap="none" dirty="0">
                <a:latin typeface="Times New Roman" panose="02020603050405020304" pitchFamily="18" charset="0"/>
                <a:cs typeface="Times New Roman" panose="02020603050405020304" pitchFamily="18" charset="0"/>
              </a:rPr>
              <a:t> Analysis Of Recent </a:t>
            </a:r>
            <a:r>
              <a:rPr lang="en-US" b="1" cap="none" dirty="0" err="1">
                <a:latin typeface="Times New Roman" panose="02020603050405020304" pitchFamily="18" charset="0"/>
                <a:cs typeface="Times New Roman" panose="02020603050405020304" pitchFamily="18" charset="0"/>
              </a:rPr>
              <a:t>Ransomwares</a:t>
            </a:r>
            <a:r>
              <a:rPr lang="en-US" b="1" cap="none" dirty="0">
                <a:latin typeface="Times New Roman" panose="02020603050405020304" pitchFamily="18" charset="0"/>
                <a:cs typeface="Times New Roman" panose="02020603050405020304" pitchFamily="18" charset="0"/>
              </a:rPr>
              <a:t> And Prediction Of Future Attacks By Polymorphic And Metamorphic </a:t>
            </a:r>
            <a:r>
              <a:rPr lang="en-US" b="1" cap="none" dirty="0" err="1">
                <a:latin typeface="Times New Roman" panose="02020603050405020304" pitchFamily="18" charset="0"/>
                <a:cs typeface="Times New Roman" panose="02020603050405020304" pitchFamily="18" charset="0"/>
              </a:rPr>
              <a:t>Ransomware</a:t>
            </a:r>
            <a:r>
              <a:rPr lang="en-US" b="1" cap="none" dirty="0">
                <a:latin typeface="Times New Roman" panose="02020603050405020304" pitchFamily="18" charset="0"/>
                <a:cs typeface="Times New Roman" panose="02020603050405020304" pitchFamily="18" charset="0"/>
              </a:rPr>
              <a:t>’</a:t>
            </a:r>
            <a:r>
              <a:rPr lang="en-US" cap="none" dirty="0">
                <a:latin typeface="Times New Roman" panose="02020603050405020304" pitchFamily="18" charset="0"/>
                <a:cs typeface="Times New Roman" panose="02020603050405020304" pitchFamily="18" charset="0"/>
              </a:rPr>
              <a:t>, Computational Intelligence: Theories, Applications And Future Direction,</a:t>
            </a:r>
            <a:r>
              <a:rPr lang="en-US" b="1" cap="none" dirty="0">
                <a:latin typeface="Times New Roman" panose="02020603050405020304" pitchFamily="18" charset="0"/>
                <a:cs typeface="Times New Roman" panose="02020603050405020304" pitchFamily="18" charset="0"/>
              </a:rPr>
              <a:t> </a:t>
            </a:r>
            <a:r>
              <a:rPr lang="en-IN" cap="none" dirty="0">
                <a:latin typeface="Times New Roman" panose="02020603050405020304" pitchFamily="18" charset="0"/>
                <a:cs typeface="Times New Roman" panose="02020603050405020304" pitchFamily="18" charset="0"/>
              </a:rPr>
              <a:t>Part Of The </a:t>
            </a:r>
            <a:r>
              <a:rPr lang="en-IN" cap="none" dirty="0">
                <a:solidFill>
                  <a:schemeClr val="tx1">
                    <a:lumMod val="85000"/>
                    <a:lumOff val="15000"/>
                  </a:schemeClr>
                </a:solidFill>
                <a:latin typeface="Times New Roman" panose="02020603050405020304" pitchFamily="18" charset="0"/>
                <a:cs typeface="Times New Roman" panose="02020603050405020304" pitchFamily="18" charset="0"/>
              </a:rPr>
              <a:t>Advances In Intelligent Systems And Computing</a:t>
            </a:r>
            <a:r>
              <a:rPr lang="en-IN" cap="none" dirty="0">
                <a:latin typeface="Times New Roman" panose="02020603050405020304" pitchFamily="18" charset="0"/>
                <a:cs typeface="Times New Roman" panose="02020603050405020304" pitchFamily="18" charset="0"/>
              </a:rPr>
              <a:t> Book Series (AISC, Volume 799); </a:t>
            </a:r>
            <a:r>
              <a:rPr lang="en-IN" cap="none" dirty="0" smtClean="0">
                <a:latin typeface="Times New Roman" panose="02020603050405020304" pitchFamily="18" charset="0"/>
                <a:cs typeface="Times New Roman" panose="02020603050405020304" pitchFamily="18" charset="0"/>
              </a:rPr>
              <a:t>10.1007/978-981-13-1135-2_6.</a:t>
            </a:r>
            <a:endParaRPr lang="en-IN" cap="none"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609014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3585558219"/>
              </p:ext>
            </p:extLst>
          </p:nvPr>
        </p:nvGraphicFramePr>
        <p:xfrm>
          <a:off x="384563" y="316191"/>
          <a:ext cx="10955706" cy="5122091"/>
        </p:xfrm>
        <a:graphic>
          <a:graphicData uri="http://schemas.openxmlformats.org/drawingml/2006/table">
            <a:tbl>
              <a:tblPr firstRow="1" bandRow="1">
                <a:tableStyleId>{5C22544A-7EE6-4342-B048-85BDC9FD1C3A}</a:tableStyleId>
              </a:tblPr>
              <a:tblGrid>
                <a:gridCol w="872757">
                  <a:extLst>
                    <a:ext uri="{9D8B030D-6E8A-4147-A177-3AD203B41FA5}">
                      <a16:colId xmlns:a16="http://schemas.microsoft.com/office/drawing/2014/main" xmlns="" val="20000"/>
                    </a:ext>
                  </a:extLst>
                </a:gridCol>
                <a:gridCol w="1114642">
                  <a:extLst>
                    <a:ext uri="{9D8B030D-6E8A-4147-A177-3AD203B41FA5}">
                      <a16:colId xmlns:a16="http://schemas.microsoft.com/office/drawing/2014/main" xmlns="" val="20001"/>
                    </a:ext>
                  </a:extLst>
                </a:gridCol>
                <a:gridCol w="1729530">
                  <a:extLst>
                    <a:ext uri="{9D8B030D-6E8A-4147-A177-3AD203B41FA5}">
                      <a16:colId xmlns:a16="http://schemas.microsoft.com/office/drawing/2014/main" xmlns="" val="20002"/>
                    </a:ext>
                  </a:extLst>
                </a:gridCol>
                <a:gridCol w="2885242">
                  <a:extLst>
                    <a:ext uri="{9D8B030D-6E8A-4147-A177-3AD203B41FA5}">
                      <a16:colId xmlns:a16="http://schemas.microsoft.com/office/drawing/2014/main" xmlns="" val="20004"/>
                    </a:ext>
                  </a:extLst>
                </a:gridCol>
                <a:gridCol w="2392390">
                  <a:extLst>
                    <a:ext uri="{9D8B030D-6E8A-4147-A177-3AD203B41FA5}">
                      <a16:colId xmlns:a16="http://schemas.microsoft.com/office/drawing/2014/main" xmlns="" val="20005"/>
                    </a:ext>
                  </a:extLst>
                </a:gridCol>
                <a:gridCol w="1961145">
                  <a:extLst>
                    <a:ext uri="{9D8B030D-6E8A-4147-A177-3AD203B41FA5}">
                      <a16:colId xmlns:a16="http://schemas.microsoft.com/office/drawing/2014/main" xmlns="" val="20006"/>
                    </a:ext>
                  </a:extLst>
                </a:gridCol>
              </a:tblGrid>
              <a:tr h="542918">
                <a:tc>
                  <a:txBody>
                    <a:bodyPr/>
                    <a:lstStyle/>
                    <a:p>
                      <a:r>
                        <a:rPr lang="en-US"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PAPER DETAILS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FUTURE</a:t>
                      </a:r>
                      <a:r>
                        <a:rPr lang="en-IN" baseline="0" dirty="0">
                          <a:latin typeface="Times New Roman" panose="02020603050405020304" pitchFamily="18" charset="0"/>
                          <a:cs typeface="Times New Roman" panose="02020603050405020304" pitchFamily="18" charset="0"/>
                        </a:rPr>
                        <a:t> SCOPE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4482011">
                <a:tc>
                  <a:txBody>
                    <a:bodyPr/>
                    <a:lstStyle/>
                    <a:p>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2022</a:t>
                      </a:r>
                      <a:endParaRPr lang="en-IN" dirty="0">
                        <a:latin typeface="Times New Roman" panose="02020603050405020304" pitchFamily="18" charset="0"/>
                        <a:cs typeface="Times New Roman" panose="02020603050405020304" pitchFamily="18" charset="0"/>
                      </a:endParaRPr>
                    </a:p>
                  </a:txBody>
                  <a:tcPr/>
                </a:tc>
                <a:tc>
                  <a:txBody>
                    <a:bodyPr/>
                    <a:lstStyle/>
                    <a:p>
                      <a:r>
                        <a:rPr lang="en-IN" sz="1800" b="0" i="0" kern="1200" dirty="0">
                          <a:solidFill>
                            <a:schemeClr val="dk1"/>
                          </a:solidFill>
                          <a:effectLst/>
                          <a:latin typeface="Times New Roman" panose="02020603050405020304" pitchFamily="18" charset="0"/>
                          <a:ea typeface="+mn-ea"/>
                          <a:cs typeface="Times New Roman" panose="02020603050405020304" pitchFamily="18" charset="0"/>
                        </a:rPr>
                        <a:t>Suleiman Ali </a:t>
                      </a:r>
                      <a:r>
                        <a:rPr lang="en-IN" sz="1800" b="0" i="0" kern="1200" dirty="0" err="1">
                          <a:solidFill>
                            <a:schemeClr val="dk1"/>
                          </a:solidFill>
                          <a:effectLst/>
                          <a:latin typeface="Times New Roman" panose="02020603050405020304" pitchFamily="18" charset="0"/>
                          <a:ea typeface="+mn-ea"/>
                          <a:cs typeface="Times New Roman" panose="02020603050405020304" pitchFamily="18" charset="0"/>
                        </a:rPr>
                        <a:t>Alsaif</a:t>
                      </a:r>
                      <a:endParaRPr lang="en-IN"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Times New Roman" panose="02020603050405020304" pitchFamily="18" charset="0"/>
                          <a:ea typeface="+mn-ea"/>
                          <a:cs typeface="Times New Roman" panose="02020603050405020304" pitchFamily="18" charset="0"/>
                        </a:rPr>
                        <a:t>Machine Learning-Based </a:t>
                      </a:r>
                      <a:r>
                        <a:rPr lang="en-US" sz="1800" b="1" i="0"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1" i="0" kern="1200" dirty="0" smtClean="0">
                          <a:solidFill>
                            <a:schemeClr val="dk1"/>
                          </a:solidFill>
                          <a:effectLst/>
                          <a:latin typeface="Times New Roman" panose="02020603050405020304" pitchFamily="18" charset="0"/>
                          <a:ea typeface="+mn-ea"/>
                          <a:cs typeface="Times New Roman" panose="02020603050405020304" pitchFamily="18" charset="0"/>
                        </a:rPr>
                        <a:t> Classification of </a:t>
                      </a:r>
                      <a:r>
                        <a:rPr lang="en-US" sz="1800" b="1" i="0" kern="1200" dirty="0" err="1" smtClean="0">
                          <a:solidFill>
                            <a:schemeClr val="dk1"/>
                          </a:solidFill>
                          <a:effectLst/>
                          <a:latin typeface="Times New Roman" panose="02020603050405020304" pitchFamily="18" charset="0"/>
                          <a:ea typeface="+mn-ea"/>
                          <a:cs typeface="Times New Roman" panose="02020603050405020304" pitchFamily="18" charset="0"/>
                        </a:rPr>
                        <a:t>Bitcoin</a:t>
                      </a:r>
                      <a:r>
                        <a:rPr lang="en-US" sz="1800" b="1" i="0" kern="1200" dirty="0" smtClean="0">
                          <a:solidFill>
                            <a:schemeClr val="dk1"/>
                          </a:solidFill>
                          <a:effectLst/>
                          <a:latin typeface="Times New Roman" panose="02020603050405020304" pitchFamily="18" charset="0"/>
                          <a:ea typeface="+mn-ea"/>
                          <a:cs typeface="Times New Roman" panose="02020603050405020304" pitchFamily="18" charset="0"/>
                        </a:rPr>
                        <a:t> Transactions</a:t>
                      </a:r>
                    </a:p>
                    <a:p>
                      <a:r>
                        <a:rPr lang="en-IN" dirty="0" smtClean="0">
                          <a:latin typeface="Times New Roman" panose="02020603050405020304" pitchFamily="18" charset="0"/>
                          <a:cs typeface="Times New Roman" panose="02020603050405020304" pitchFamily="18" charset="0"/>
                        </a:rPr>
                        <a:t>Volume</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2022</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Issued</a:t>
                      </a:r>
                      <a:r>
                        <a:rPr lang="en-IN" baseline="0" dirty="0">
                          <a:latin typeface="Times New Roman" panose="02020603050405020304" pitchFamily="18" charset="0"/>
                          <a:cs typeface="Times New Roman" panose="02020603050405020304" pitchFamily="18" charset="0"/>
                        </a:rPr>
                        <a:t> on</a:t>
                      </a:r>
                      <a:r>
                        <a:rPr lang="en-IN" baseline="0" dirty="0" smtClean="0">
                          <a:latin typeface="Times New Roman" panose="02020603050405020304" pitchFamily="18" charset="0"/>
                          <a:cs typeface="Times New Roman" panose="02020603050405020304" pitchFamily="18" charset="0"/>
                        </a:rPr>
                        <a:t>: 12, 2022</a:t>
                      </a:r>
                      <a:endParaRPr lang="en-IN" baseline="0" dirty="0">
                        <a:latin typeface="Times New Roman" panose="02020603050405020304" pitchFamily="18" charset="0"/>
                        <a:cs typeface="Times New Roman" panose="02020603050405020304" pitchFamily="18" charset="0"/>
                      </a:endParaRPr>
                    </a:p>
                    <a:p>
                      <a:r>
                        <a:rPr lang="en-IN" baseline="0" dirty="0">
                          <a:latin typeface="Times New Roman" panose="02020603050405020304" pitchFamily="18" charset="0"/>
                          <a:cs typeface="Times New Roman" panose="02020603050405020304" pitchFamily="18" charset="0"/>
                        </a:rPr>
                        <a:t>Journal</a:t>
                      </a:r>
                      <a:r>
                        <a:rPr lang="en-IN" baseline="0" dirty="0" smtClean="0">
                          <a:latin typeface="Times New Roman" panose="02020603050405020304" pitchFamily="18" charset="0"/>
                          <a:cs typeface="Times New Roman" panose="02020603050405020304" pitchFamily="18" charset="0"/>
                        </a:rPr>
                        <a:t>: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Applied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Computational Intelligence and Soft Computing</a:t>
                      </a:r>
                    </a:p>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Methodology</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a:t>
                      </a:r>
                    </a:p>
                    <a:p>
                      <a:r>
                        <a:rPr lang="en-US" sz="1800" b="0" i="0" kern="1200" dirty="0" err="1" smtClean="0">
                          <a:solidFill>
                            <a:schemeClr val="dk1"/>
                          </a:solidFill>
                          <a:effectLst/>
                          <a:latin typeface="Times New Roman" panose="02020603050405020304" pitchFamily="18" charset="0"/>
                          <a:ea typeface="+mn-ea"/>
                          <a:cs typeface="Times New Roman" panose="02020603050405020304" pitchFamily="18" charset="0"/>
                        </a:rPr>
                        <a:t>XGBoost</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a:t>
                      </a:r>
                    </a:p>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Logistic Regression,</a:t>
                      </a:r>
                      <a:r>
                        <a:rPr lang="en-US" sz="1800" b="0" i="0" kern="1200" baseline="0" dirty="0" smtClean="0">
                          <a:solidFill>
                            <a:schemeClr val="dk1"/>
                          </a:solidFill>
                          <a:effectLst/>
                          <a:latin typeface="Times New Roman" panose="02020603050405020304" pitchFamily="18" charset="0"/>
                          <a:ea typeface="+mn-ea"/>
                          <a:cs typeface="Times New Roman" panose="02020603050405020304" pitchFamily="18" charset="0"/>
                        </a:rPr>
                        <a:t> Random Forest Classifier</a:t>
                      </a:r>
                    </a:p>
                    <a:p>
                      <a:r>
                        <a:rPr lang="en-US" sz="1800" b="0" i="0" kern="1200" baseline="0" dirty="0" smtClean="0">
                          <a:solidFill>
                            <a:schemeClr val="dk1"/>
                          </a:solidFill>
                          <a:effectLst/>
                          <a:latin typeface="Times New Roman" panose="02020603050405020304" pitchFamily="18" charset="0"/>
                          <a:ea typeface="+mn-ea"/>
                          <a:cs typeface="Times New Roman" panose="02020603050405020304" pitchFamily="18" charset="0"/>
                        </a:rPr>
                        <a:t>Accuracy: 88%</a:t>
                      </a:r>
                      <a:endParaRPr lang="en-IN" i="0"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Merits: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The resulting model accuracy is higher than many recent state-of-the-art models developed to detect ransomware payments in </a:t>
                      </a:r>
                      <a:r>
                        <a:rPr lang="en-US" sz="1800" b="0" i="0" kern="1200" dirty="0" err="1" smtClean="0">
                          <a:solidFill>
                            <a:schemeClr val="dk1"/>
                          </a:solidFill>
                          <a:effectLst/>
                          <a:latin typeface="Times New Roman" panose="02020603050405020304" pitchFamily="18" charset="0"/>
                          <a:ea typeface="+mn-ea"/>
                          <a:cs typeface="Times New Roman" panose="02020603050405020304" pitchFamily="18" charset="0"/>
                        </a:rPr>
                        <a:t>bitcoin</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a:t>
                      </a:r>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Demerits</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 It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may be difficult to detect zero-day ransomware attacks with statistical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methods.</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Considering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planning threat intelligence information to increase the accuracy of our prediction model and analyze the impact of hyperparameter tuning on the result of the predictive model using several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MLA’s.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7235650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3466421471"/>
              </p:ext>
            </p:extLst>
          </p:nvPr>
        </p:nvGraphicFramePr>
        <p:xfrm>
          <a:off x="350377" y="307649"/>
          <a:ext cx="11006983" cy="5108910"/>
        </p:xfrm>
        <a:graphic>
          <a:graphicData uri="http://schemas.openxmlformats.org/drawingml/2006/table">
            <a:tbl>
              <a:tblPr firstRow="1" bandRow="1">
                <a:tableStyleId>{5C22544A-7EE6-4342-B048-85BDC9FD1C3A}</a:tableStyleId>
              </a:tblPr>
              <a:tblGrid>
                <a:gridCol w="913825">
                  <a:extLst>
                    <a:ext uri="{9D8B030D-6E8A-4147-A177-3AD203B41FA5}">
                      <a16:colId xmlns:a16="http://schemas.microsoft.com/office/drawing/2014/main" xmlns="" val="20000"/>
                    </a:ext>
                  </a:extLst>
                </a:gridCol>
                <a:gridCol w="1119181">
                  <a:extLst>
                    <a:ext uri="{9D8B030D-6E8A-4147-A177-3AD203B41FA5}">
                      <a16:colId xmlns:a16="http://schemas.microsoft.com/office/drawing/2014/main" xmlns="" val="20001"/>
                    </a:ext>
                  </a:extLst>
                </a:gridCol>
                <a:gridCol w="1868722">
                  <a:extLst>
                    <a:ext uri="{9D8B030D-6E8A-4147-A177-3AD203B41FA5}">
                      <a16:colId xmlns:a16="http://schemas.microsoft.com/office/drawing/2014/main" xmlns="" val="20002"/>
                    </a:ext>
                  </a:extLst>
                </a:gridCol>
                <a:gridCol w="2946832">
                  <a:extLst>
                    <a:ext uri="{9D8B030D-6E8A-4147-A177-3AD203B41FA5}">
                      <a16:colId xmlns:a16="http://schemas.microsoft.com/office/drawing/2014/main" xmlns="" val="20004"/>
                    </a:ext>
                  </a:extLst>
                </a:gridCol>
                <a:gridCol w="2126514">
                  <a:extLst>
                    <a:ext uri="{9D8B030D-6E8A-4147-A177-3AD203B41FA5}">
                      <a16:colId xmlns:a16="http://schemas.microsoft.com/office/drawing/2014/main" xmlns="" val="20005"/>
                    </a:ext>
                  </a:extLst>
                </a:gridCol>
                <a:gridCol w="2031909">
                  <a:extLst>
                    <a:ext uri="{9D8B030D-6E8A-4147-A177-3AD203B41FA5}">
                      <a16:colId xmlns:a16="http://schemas.microsoft.com/office/drawing/2014/main" xmlns="" val="20006"/>
                    </a:ext>
                  </a:extLst>
                </a:gridCol>
              </a:tblGrid>
              <a:tr h="556097">
                <a:tc>
                  <a:txBody>
                    <a:bodyPr/>
                    <a:lstStyle/>
                    <a:p>
                      <a:r>
                        <a:rPr lang="en-US"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PAPER </a:t>
                      </a:r>
                      <a:r>
                        <a:rPr lang="en-US" dirty="0">
                          <a:latin typeface="Times New Roman" panose="02020603050405020304" pitchFamily="18" charset="0"/>
                          <a:cs typeface="Times New Roman" panose="02020603050405020304" pitchFamily="18" charset="0"/>
                        </a:rPr>
                        <a:t>DETAILS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FUTURE</a:t>
                      </a:r>
                      <a:r>
                        <a:rPr lang="en-IN" baseline="0" dirty="0">
                          <a:latin typeface="Times New Roman" panose="02020603050405020304" pitchFamily="18" charset="0"/>
                          <a:cs typeface="Times New Roman" panose="02020603050405020304" pitchFamily="18" charset="0"/>
                        </a:rPr>
                        <a:t> SCOPE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4468830">
                <a:tc>
                  <a:txBody>
                    <a:bodyPr/>
                    <a:lstStyle/>
                    <a:p>
                      <a:r>
                        <a:rPr lang="en-US" dirty="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2022</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kern="1200" dirty="0">
                          <a:solidFill>
                            <a:schemeClr val="dk1"/>
                          </a:solidFill>
                          <a:effectLst/>
                          <a:latin typeface="Times New Roman" panose="02020603050405020304" pitchFamily="18" charset="0"/>
                          <a:ea typeface="+mn-ea"/>
                          <a:cs typeface="Times New Roman" panose="02020603050405020304" pitchFamily="18" charset="0"/>
                        </a:rPr>
                        <a:t>J. Hernandez-Castro, </a:t>
                      </a:r>
                      <a:endParaRPr lang="en-US" sz="1800" kern="1200" dirty="0" smtClean="0">
                        <a:solidFill>
                          <a:schemeClr val="dk1"/>
                        </a:solidFill>
                        <a:effectLst/>
                        <a:latin typeface="Times New Roman" panose="02020603050405020304" pitchFamily="18" charset="0"/>
                        <a:ea typeface="+mn-ea"/>
                        <a:cs typeface="Times New Roman" panose="02020603050405020304" pitchFamily="18" charset="0"/>
                      </a:endParaRPr>
                    </a:p>
                    <a:p>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A</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Cartwright and E. Cartwright</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An economic analysis of </a:t>
                      </a: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and its welfare consequences</a:t>
                      </a:r>
                      <a:endParaRPr lang="en-IN"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Volume: 07</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Issued on</a:t>
                      </a:r>
                      <a:r>
                        <a:rPr lang="en-US" dirty="0" smtClean="0">
                          <a:latin typeface="Times New Roman" panose="02020603050405020304" pitchFamily="18" charset="0"/>
                          <a:cs typeface="Times New Roman" panose="02020603050405020304" pitchFamily="18" charset="0"/>
                        </a:rPr>
                        <a:t>: 01, 2020</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Journal</a:t>
                      </a:r>
                      <a:r>
                        <a:rPr lang="en-US" dirty="0" smtClean="0">
                          <a:latin typeface="Times New Roman" panose="02020603050405020304" pitchFamily="18" charset="0"/>
                          <a:cs typeface="Times New Roman" panose="02020603050405020304" pitchFamily="18" charset="0"/>
                        </a:rPr>
                        <a:t>: Royal </a:t>
                      </a:r>
                      <a:r>
                        <a:rPr lang="en-US" dirty="0">
                          <a:latin typeface="Times New Roman" panose="02020603050405020304" pitchFamily="18" charset="0"/>
                          <a:cs typeface="Times New Roman" panose="02020603050405020304" pitchFamily="18" charset="0"/>
                        </a:rPr>
                        <a:t>Society Open </a:t>
                      </a:r>
                      <a:r>
                        <a:rPr lang="en-US" dirty="0" smtClean="0">
                          <a:latin typeface="Times New Roman" panose="02020603050405020304" pitchFamily="18" charset="0"/>
                          <a:cs typeface="Times New Roman" panose="02020603050405020304" pitchFamily="18" charset="0"/>
                        </a:rPr>
                        <a:t>Science</a:t>
                      </a:r>
                    </a:p>
                    <a:p>
                      <a:r>
                        <a:rPr lang="en-US" dirty="0" smtClean="0">
                          <a:latin typeface="Times New Roman" panose="02020603050405020304" pitchFamily="18" charset="0"/>
                          <a:cs typeface="Times New Roman" panose="02020603050405020304" pitchFamily="18" charset="0"/>
                        </a:rPr>
                        <a:t>Methodology:</a:t>
                      </a:r>
                    </a:p>
                    <a:p>
                      <a:r>
                        <a:rPr lang="en-US" dirty="0" smtClean="0">
                          <a:latin typeface="Times New Roman" panose="02020603050405020304" pitchFamily="18" charset="0"/>
                          <a:cs typeface="Times New Roman" panose="02020603050405020304" pitchFamily="18" charset="0"/>
                        </a:rPr>
                        <a:t>Uniform pricing,</a:t>
                      </a:r>
                    </a:p>
                    <a:p>
                      <a:r>
                        <a:rPr lang="en-US" dirty="0" smtClean="0">
                          <a:latin typeface="Times New Roman" panose="02020603050405020304" pitchFamily="18" charset="0"/>
                          <a:cs typeface="Times New Roman" panose="02020603050405020304" pitchFamily="18" charset="0"/>
                        </a:rPr>
                        <a:t>Price Discrimination </a:t>
                      </a:r>
                    </a:p>
                    <a:p>
                      <a:r>
                        <a:rPr lang="en-US" dirty="0" smtClean="0">
                          <a:latin typeface="Times New Roman" panose="02020603050405020304" pitchFamily="18" charset="0"/>
                          <a:cs typeface="Times New Roman" panose="02020603050405020304" pitchFamily="18" charset="0"/>
                        </a:rPr>
                        <a:t>Accuracy: 85%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Merits</a:t>
                      </a:r>
                      <a:r>
                        <a:rPr lang="en-US" dirty="0" smtClean="0">
                          <a:latin typeface="Times New Roman" panose="02020603050405020304" pitchFamily="18" charset="0"/>
                          <a:cs typeface="Times New Roman" panose="02020603050405020304" pitchFamily="18" charset="0"/>
                        </a:rPr>
                        <a:t>: This </a:t>
                      </a:r>
                      <a:r>
                        <a:rPr lang="en-US" dirty="0">
                          <a:latin typeface="Times New Roman" panose="02020603050405020304" pitchFamily="18" charset="0"/>
                          <a:cs typeface="Times New Roman" panose="02020603050405020304" pitchFamily="18" charset="0"/>
                        </a:rPr>
                        <a:t>may create a remit for policymakers to highlight </a:t>
                      </a:r>
                      <a:r>
                        <a:rPr lang="en-US" dirty="0" smtClean="0">
                          <a:latin typeface="Times New Roman" panose="02020603050405020304" pitchFamily="18" charset="0"/>
                          <a:cs typeface="Times New Roman" panose="02020603050405020304" pitchFamily="18" charset="0"/>
                        </a:rPr>
                        <a:t>more strongly the social responsibilities </a:t>
                      </a:r>
                      <a:r>
                        <a:rPr lang="en-US" dirty="0">
                          <a:latin typeface="Times New Roman" panose="02020603050405020304" pitchFamily="18" charset="0"/>
                          <a:cs typeface="Times New Roman" panose="02020603050405020304" pitchFamily="18" charset="0"/>
                        </a:rPr>
                        <a:t>around </a:t>
                      </a:r>
                      <a:r>
                        <a:rPr lang="en-US" dirty="0" smtClean="0">
                          <a:latin typeface="Times New Roman" panose="02020603050405020304" pitchFamily="18" charset="0"/>
                          <a:cs typeface="Times New Roman" panose="02020603050405020304" pitchFamily="18" charset="0"/>
                        </a:rPr>
                        <a:t>cyber-</a:t>
                      </a:r>
                      <a:r>
                        <a:rPr lang="en-US" dirty="0" err="1" smtClean="0">
                          <a:latin typeface="Times New Roman" panose="02020603050405020304" pitchFamily="18" charset="0"/>
                          <a:cs typeface="Times New Roman" panose="02020603050405020304" pitchFamily="18" charset="0"/>
                        </a:rPr>
                        <a:t>behaviour</a:t>
                      </a:r>
                      <a:r>
                        <a:rPr lang="en-US" dirty="0" smtClean="0">
                          <a:latin typeface="Times New Roman" panose="02020603050405020304" pitchFamily="18" charset="0"/>
                          <a:cs typeface="Times New Roman" panose="02020603050405020304" pitchFamily="18" charset="0"/>
                        </a:rPr>
                        <a:t>.</a:t>
                      </a:r>
                      <a:r>
                        <a:rPr lang="en-US" dirty="0" smtClean="0"/>
                        <a:t> </a:t>
                      </a:r>
                      <a:endParaRPr lang="en-IN" dirty="0"/>
                    </a:p>
                  </a:txBody>
                  <a:tcPr/>
                </a:tc>
                <a:tc>
                  <a:txBody>
                    <a:bodyPr/>
                    <a:lstStyle/>
                    <a:p>
                      <a:r>
                        <a:rPr lang="en-US" dirty="0">
                          <a:latin typeface="Times New Roman" panose="02020603050405020304" pitchFamily="18" charset="0"/>
                          <a:cs typeface="Times New Roman" panose="02020603050405020304" pitchFamily="18" charset="0"/>
                        </a:rPr>
                        <a:t>Predicting how </a:t>
                      </a:r>
                      <a:r>
                        <a:rPr lang="en-US" dirty="0" err="1">
                          <a:latin typeface="Times New Roman" panose="02020603050405020304" pitchFamily="18" charset="0"/>
                          <a:cs typeface="Times New Roman" panose="02020603050405020304" pitchFamily="18" charset="0"/>
                        </a:rPr>
                        <a:t>ransomware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may evolve </a:t>
                      </a:r>
                      <a:r>
                        <a:rPr lang="en-US" dirty="0">
                          <a:latin typeface="Times New Roman" panose="02020603050405020304" pitchFamily="18" charset="0"/>
                          <a:cs typeface="Times New Roman" panose="02020603050405020304" pitchFamily="18" charset="0"/>
                        </a:rPr>
                        <a:t>in the future.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897910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3162616622"/>
              </p:ext>
            </p:extLst>
          </p:nvPr>
        </p:nvGraphicFramePr>
        <p:xfrm>
          <a:off x="341831" y="452925"/>
          <a:ext cx="11032621" cy="4999291"/>
        </p:xfrm>
        <a:graphic>
          <a:graphicData uri="http://schemas.openxmlformats.org/drawingml/2006/table">
            <a:tbl>
              <a:tblPr firstRow="1" bandRow="1">
                <a:tableStyleId>{5C22544A-7EE6-4342-B048-85BDC9FD1C3A}</a:tableStyleId>
              </a:tblPr>
              <a:tblGrid>
                <a:gridCol w="860483">
                  <a:extLst>
                    <a:ext uri="{9D8B030D-6E8A-4147-A177-3AD203B41FA5}">
                      <a16:colId xmlns:a16="http://schemas.microsoft.com/office/drawing/2014/main" xmlns="" val="20000"/>
                    </a:ext>
                  </a:extLst>
                </a:gridCol>
                <a:gridCol w="1034628">
                  <a:extLst>
                    <a:ext uri="{9D8B030D-6E8A-4147-A177-3AD203B41FA5}">
                      <a16:colId xmlns:a16="http://schemas.microsoft.com/office/drawing/2014/main" xmlns="" val="20001"/>
                    </a:ext>
                  </a:extLst>
                </a:gridCol>
                <a:gridCol w="1772185">
                  <a:extLst>
                    <a:ext uri="{9D8B030D-6E8A-4147-A177-3AD203B41FA5}">
                      <a16:colId xmlns:a16="http://schemas.microsoft.com/office/drawing/2014/main" xmlns="" val="20002"/>
                    </a:ext>
                  </a:extLst>
                </a:gridCol>
                <a:gridCol w="2868277">
                  <a:extLst>
                    <a:ext uri="{9D8B030D-6E8A-4147-A177-3AD203B41FA5}">
                      <a16:colId xmlns:a16="http://schemas.microsoft.com/office/drawing/2014/main" xmlns="" val="20004"/>
                    </a:ext>
                  </a:extLst>
                </a:gridCol>
                <a:gridCol w="2294622">
                  <a:extLst>
                    <a:ext uri="{9D8B030D-6E8A-4147-A177-3AD203B41FA5}">
                      <a16:colId xmlns:a16="http://schemas.microsoft.com/office/drawing/2014/main" xmlns="" val="20005"/>
                    </a:ext>
                  </a:extLst>
                </a:gridCol>
                <a:gridCol w="2202426">
                  <a:extLst>
                    <a:ext uri="{9D8B030D-6E8A-4147-A177-3AD203B41FA5}">
                      <a16:colId xmlns:a16="http://schemas.microsoft.com/office/drawing/2014/main" xmlns="" val="20006"/>
                    </a:ext>
                  </a:extLst>
                </a:gridCol>
              </a:tblGrid>
              <a:tr h="654534">
                <a:tc>
                  <a:txBody>
                    <a:bodyPr/>
                    <a:lstStyle/>
                    <a:p>
                      <a:r>
                        <a:rPr lang="en-US"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PAPER DETAILS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FUTURE</a:t>
                      </a:r>
                      <a:r>
                        <a:rPr lang="en-IN" baseline="0" dirty="0">
                          <a:latin typeface="Times New Roman" panose="02020603050405020304" pitchFamily="18" charset="0"/>
                          <a:cs typeface="Times New Roman" panose="02020603050405020304" pitchFamily="18" charset="0"/>
                        </a:rPr>
                        <a:t> SCOPE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4344757">
                <a:tc>
                  <a:txBody>
                    <a:bodyPr/>
                    <a:lstStyle/>
                    <a:p>
                      <a:r>
                        <a:rPr lang="en-US" dirty="0">
                          <a:latin typeface="Times New Roman" panose="02020603050405020304" pitchFamily="18" charset="0"/>
                          <a:cs typeface="Times New Roman" panose="02020603050405020304" pitchFamily="18" charset="0"/>
                        </a:rPr>
                        <a:t>4</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2022</a:t>
                      </a:r>
                      <a:endParaRPr lang="en-IN" dirty="0">
                        <a:latin typeface="Times New Roman" panose="02020603050405020304" pitchFamily="18" charset="0"/>
                        <a:cs typeface="Times New Roman" panose="02020603050405020304" pitchFamily="18" charset="0"/>
                      </a:endParaRPr>
                    </a:p>
                  </a:txBody>
                  <a:tcPr/>
                </a:tc>
                <a:tc>
                  <a:txBody>
                    <a:bodyPr/>
                    <a:lstStyle/>
                    <a:p>
                      <a:r>
                        <a:rPr lang="en-IN" sz="1800" b="0" i="0" kern="1200" dirty="0" err="1" smtClean="0">
                          <a:solidFill>
                            <a:schemeClr val="dk1"/>
                          </a:solidFill>
                          <a:effectLst/>
                          <a:latin typeface="Times New Roman" panose="02020603050405020304" pitchFamily="18" charset="0"/>
                          <a:ea typeface="+mn-ea"/>
                          <a:cs typeface="Times New Roman" panose="02020603050405020304" pitchFamily="18" charset="0"/>
                        </a:rPr>
                        <a:t>Hardi</a:t>
                      </a:r>
                      <a:r>
                        <a:rPr lang="en-IN" sz="1800" b="0" i="0" kern="1200" dirty="0" smtClean="0">
                          <a:solidFill>
                            <a:schemeClr val="dk1"/>
                          </a:solidFill>
                          <a:effectLst/>
                          <a:latin typeface="Times New Roman" panose="02020603050405020304" pitchFamily="18" charset="0"/>
                          <a:ea typeface="+mn-ea"/>
                          <a:cs typeface="Times New Roman" panose="02020603050405020304" pitchFamily="18" charset="0"/>
                        </a:rPr>
                        <a:t> Sabah</a:t>
                      </a:r>
                    </a:p>
                    <a:p>
                      <a:r>
                        <a:rPr lang="en-IN" sz="1800" b="0" i="0" kern="1200" dirty="0" err="1" smtClean="0">
                          <a:solidFill>
                            <a:schemeClr val="dk1"/>
                          </a:solidFill>
                          <a:effectLst/>
                          <a:latin typeface="Times New Roman" panose="02020603050405020304" pitchFamily="18" charset="0"/>
                          <a:ea typeface="+mn-ea"/>
                          <a:cs typeface="Times New Roman" panose="02020603050405020304" pitchFamily="18" charset="0"/>
                        </a:rPr>
                        <a:t>Talabani</a:t>
                      </a: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a:t>
                      </a:r>
                    </a:p>
                    <a:p>
                      <a:r>
                        <a:rPr lang="en-US" sz="1800" kern="1200" dirty="0" err="1" smtClean="0">
                          <a:solidFill>
                            <a:schemeClr val="dk1"/>
                          </a:solidFill>
                          <a:effectLst/>
                          <a:latin typeface="Times New Roman" panose="02020603050405020304" pitchFamily="18" charset="0"/>
                          <a:ea typeface="+mn-ea"/>
                          <a:cs typeface="Times New Roman" panose="02020603050405020304" pitchFamily="18" charset="0"/>
                        </a:rPr>
                        <a:t>Hezha</a:t>
                      </a: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 M.TAREQ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Abdulhadi</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Bitcoin</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US" sz="1800" b="1"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 Detection Employing Rule-Based Algorithms</a:t>
                      </a:r>
                      <a:endParaRPr lang="en-IN"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Volume: 10</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Issued </a:t>
                      </a:r>
                      <a:r>
                        <a:rPr lang="en-US" dirty="0">
                          <a:latin typeface="Times New Roman" panose="02020603050405020304" pitchFamily="18" charset="0"/>
                          <a:cs typeface="Times New Roman" panose="02020603050405020304" pitchFamily="18" charset="0"/>
                        </a:rPr>
                        <a:t>on</a:t>
                      </a:r>
                      <a:r>
                        <a:rPr lang="en-US" dirty="0" smtClean="0">
                          <a:latin typeface="Times New Roman" panose="02020603050405020304" pitchFamily="18" charset="0"/>
                          <a:cs typeface="Times New Roman" panose="02020603050405020304" pitchFamily="18" charset="0"/>
                        </a:rPr>
                        <a:t>: 01, 2022</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Journal</a:t>
                      </a:r>
                      <a:r>
                        <a:rPr lang="en-IN" dirty="0" smtClean="0">
                          <a:latin typeface="Times New Roman" panose="02020603050405020304" pitchFamily="18" charset="0"/>
                          <a:cs typeface="Times New Roman" panose="02020603050405020304" pitchFamily="18" charset="0"/>
                        </a:rPr>
                        <a:t>: Science </a:t>
                      </a:r>
                      <a:r>
                        <a:rPr lang="en-IN" dirty="0">
                          <a:latin typeface="Times New Roman" panose="02020603050405020304" pitchFamily="18" charset="0"/>
                          <a:cs typeface="Times New Roman" panose="02020603050405020304" pitchFamily="18" charset="0"/>
                        </a:rPr>
                        <a:t>Journal of University of </a:t>
                      </a:r>
                      <a:r>
                        <a:rPr lang="en-IN" dirty="0" err="1" smtClean="0">
                          <a:latin typeface="Times New Roman" panose="02020603050405020304" pitchFamily="18" charset="0"/>
                          <a:cs typeface="Times New Roman" panose="02020603050405020304" pitchFamily="18" charset="0"/>
                        </a:rPr>
                        <a:t>Zakho</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Methodology</a:t>
                      </a:r>
                      <a:r>
                        <a:rPr lang="en-IN" dirty="0" smtClean="0">
                          <a:latin typeface="Times New Roman" panose="02020603050405020304" pitchFamily="18" charset="0"/>
                          <a:cs typeface="Times New Roman" panose="02020603050405020304" pitchFamily="18" charset="0"/>
                        </a:rPr>
                        <a:t>: </a:t>
                      </a:r>
                    </a:p>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Decision Table, </a:t>
                      </a:r>
                    </a:p>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Partial Decision Tree (PART)</a:t>
                      </a:r>
                    </a:p>
                    <a:p>
                      <a:r>
                        <a:rPr lang="en-IN" dirty="0" smtClean="0">
                          <a:latin typeface="Times New Roman" panose="02020603050405020304" pitchFamily="18" charset="0"/>
                          <a:cs typeface="Times New Roman" panose="02020603050405020304" pitchFamily="18" charset="0"/>
                        </a:rPr>
                        <a:t>Accuracy: 89.01%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Merits</a:t>
                      </a:r>
                      <a:r>
                        <a:rPr lang="en-US" dirty="0" smtClean="0">
                          <a:latin typeface="Times New Roman" panose="02020603050405020304" pitchFamily="18" charset="0"/>
                          <a:cs typeface="Times New Roman" panose="02020603050405020304" pitchFamily="18" charset="0"/>
                        </a:rPr>
                        <a:t>: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Classifiers </a:t>
                      </a:r>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can efficiently identify the </a:t>
                      </a:r>
                      <a:r>
                        <a:rPr lang="en-US" sz="1800" b="0" i="0"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0" i="0" kern="1200" baseline="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in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 </a:t>
                      </a:r>
                      <a:r>
                        <a:rPr lang="en-US" sz="1800" b="0" i="0" kern="1200" dirty="0" err="1" smtClean="0">
                          <a:solidFill>
                            <a:schemeClr val="dk1"/>
                          </a:solidFill>
                          <a:effectLst/>
                          <a:latin typeface="Times New Roman" panose="02020603050405020304" pitchFamily="18" charset="0"/>
                          <a:ea typeface="+mn-ea"/>
                          <a:cs typeface="Times New Roman" panose="02020603050405020304" pitchFamily="18" charset="0"/>
                        </a:rPr>
                        <a:t>bitcoin</a:t>
                      </a:r>
                      <a:r>
                        <a:rPr lang="en-US" sz="1800" b="0" i="0" kern="1200" baseline="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dataset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with </a:t>
                      </a:r>
                    </a:p>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experimental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studies and therefore obtained superior predictive </a:t>
                      </a:r>
                    </a:p>
                    <a:p>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performance. </a:t>
                      </a:r>
                    </a:p>
                    <a:p>
                      <a:endParaRPr lang="en-IN" dirty="0">
                        <a:latin typeface="Times New Roman" panose="02020603050405020304" pitchFamily="18" charset="0"/>
                        <a:cs typeface="Times New Roman" panose="02020603050405020304" pitchFamily="18" charset="0"/>
                      </a:endParaRPr>
                    </a:p>
                  </a:txBody>
                  <a:tcPr/>
                </a:tc>
                <a:tc>
                  <a:txBody>
                    <a:bodyPr/>
                    <a:lstStyle/>
                    <a:p>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Employing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hybrid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approach in detecting </a:t>
                      </a:r>
                      <a:r>
                        <a:rPr lang="en-US" sz="1800" b="0" i="0"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0" i="0" kern="1200" baseline="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attacks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and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extending the</a:t>
                      </a:r>
                      <a:r>
                        <a:rPr lang="en-US" sz="1800" b="0" i="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analysis </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for more and various versions of </a:t>
                      </a:r>
                      <a:r>
                        <a:rPr lang="en-US" sz="1800" b="0" i="0"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0" i="0" kern="1200" baseline="0" dirty="0">
                          <a:solidFill>
                            <a:schemeClr val="dk1"/>
                          </a:solidFill>
                          <a:effectLst/>
                          <a:latin typeface="Times New Roman" panose="02020603050405020304" pitchFamily="18" charset="0"/>
                          <a:ea typeface="+mn-ea"/>
                          <a:cs typeface="Times New Roman" panose="02020603050405020304" pitchFamily="18" charset="0"/>
                        </a:rPr>
                        <a:t>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attacks and real</a:t>
                      </a:r>
                      <a:r>
                        <a:rPr lang="en-US" sz="1800" b="0" i="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1800" b="0" i="0" kern="1200" dirty="0" smtClean="0">
                          <a:solidFill>
                            <a:schemeClr val="dk1"/>
                          </a:solidFill>
                          <a:effectLst/>
                          <a:latin typeface="Times New Roman" panose="02020603050405020304" pitchFamily="18" charset="0"/>
                          <a:ea typeface="+mn-ea"/>
                          <a:cs typeface="Times New Roman" panose="02020603050405020304" pitchFamily="18" charset="0"/>
                        </a:rPr>
                        <a:t>time practice.</a:t>
                      </a:r>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p>
                      <a:endParaRPr lang="en-US" sz="1800" b="0" i="0" kern="1200" dirty="0">
                        <a:solidFill>
                          <a:schemeClr val="dk1"/>
                        </a:solidFill>
                        <a:effectLst/>
                        <a:latin typeface="Times New Roman" panose="02020603050405020304" pitchFamily="18" charset="0"/>
                        <a:ea typeface="+mn-ea"/>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1276983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3784968489"/>
              </p:ext>
            </p:extLst>
          </p:nvPr>
        </p:nvGraphicFramePr>
        <p:xfrm>
          <a:off x="341830" y="145278"/>
          <a:ext cx="11006986" cy="5394960"/>
        </p:xfrm>
        <a:graphic>
          <a:graphicData uri="http://schemas.openxmlformats.org/drawingml/2006/table">
            <a:tbl>
              <a:tblPr firstRow="1" bandRow="1">
                <a:tableStyleId>{5C22544A-7EE6-4342-B048-85BDC9FD1C3A}</a:tableStyleId>
              </a:tblPr>
              <a:tblGrid>
                <a:gridCol w="974256">
                  <a:extLst>
                    <a:ext uri="{9D8B030D-6E8A-4147-A177-3AD203B41FA5}">
                      <a16:colId xmlns:a16="http://schemas.microsoft.com/office/drawing/2014/main" xmlns="" val="20000"/>
                    </a:ext>
                  </a:extLst>
                </a:gridCol>
                <a:gridCol w="1202269">
                  <a:extLst>
                    <a:ext uri="{9D8B030D-6E8A-4147-A177-3AD203B41FA5}">
                      <a16:colId xmlns:a16="http://schemas.microsoft.com/office/drawing/2014/main" xmlns="" val="20001"/>
                    </a:ext>
                  </a:extLst>
                </a:gridCol>
                <a:gridCol w="1647938">
                  <a:extLst>
                    <a:ext uri="{9D8B030D-6E8A-4147-A177-3AD203B41FA5}">
                      <a16:colId xmlns:a16="http://schemas.microsoft.com/office/drawing/2014/main" xmlns="" val="20002"/>
                    </a:ext>
                  </a:extLst>
                </a:gridCol>
                <a:gridCol w="2622191">
                  <a:extLst>
                    <a:ext uri="{9D8B030D-6E8A-4147-A177-3AD203B41FA5}">
                      <a16:colId xmlns:a16="http://schemas.microsoft.com/office/drawing/2014/main" xmlns="" val="20004"/>
                    </a:ext>
                  </a:extLst>
                </a:gridCol>
                <a:gridCol w="2508184">
                  <a:extLst>
                    <a:ext uri="{9D8B030D-6E8A-4147-A177-3AD203B41FA5}">
                      <a16:colId xmlns:a16="http://schemas.microsoft.com/office/drawing/2014/main" xmlns="" val="20005"/>
                    </a:ext>
                  </a:extLst>
                </a:gridCol>
                <a:gridCol w="2052148">
                  <a:extLst>
                    <a:ext uri="{9D8B030D-6E8A-4147-A177-3AD203B41FA5}">
                      <a16:colId xmlns:a16="http://schemas.microsoft.com/office/drawing/2014/main" xmlns="" val="20006"/>
                    </a:ext>
                  </a:extLst>
                </a:gridCol>
              </a:tblGrid>
              <a:tr h="505008">
                <a:tc>
                  <a:txBody>
                    <a:bodyPr/>
                    <a:lstStyle/>
                    <a:p>
                      <a:r>
                        <a:rPr lang="en-US" dirty="0">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PAPER DETAILS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MERITS/</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DEMERITS</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FUTURE</a:t>
                      </a:r>
                      <a:r>
                        <a:rPr lang="en-IN" baseline="0" dirty="0">
                          <a:latin typeface="Times New Roman" panose="02020603050405020304" pitchFamily="18" charset="0"/>
                          <a:cs typeface="Times New Roman" panose="02020603050405020304" pitchFamily="18" charset="0"/>
                        </a:rPr>
                        <a:t> SCOPE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0"/>
                  </a:ext>
                </a:extLst>
              </a:tr>
              <a:tr h="4554103">
                <a:tc>
                  <a:txBody>
                    <a:bodyPr/>
                    <a:lstStyle/>
                    <a:p>
                      <a:r>
                        <a:rPr lang="en-US" dirty="0" smtClean="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2022</a:t>
                      </a:r>
                      <a:endParaRPr lang="en-IN" dirty="0">
                        <a:latin typeface="Times New Roman" panose="02020603050405020304" pitchFamily="18" charset="0"/>
                        <a:cs typeface="Times New Roman" panose="02020603050405020304" pitchFamily="18" charset="0"/>
                      </a:endParaRPr>
                    </a:p>
                  </a:txBody>
                  <a:tcPr/>
                </a:tc>
                <a:tc>
                  <a:txBody>
                    <a:bodyPr/>
                    <a:lstStyle/>
                    <a:p>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Abdullah </a:t>
                      </a:r>
                      <a:r>
                        <a:rPr lang="en-US" sz="1800" kern="1200" dirty="0" err="1" smtClean="0">
                          <a:solidFill>
                            <a:schemeClr val="dk1"/>
                          </a:solidFill>
                          <a:effectLst/>
                          <a:latin typeface="Times New Roman" panose="02020603050405020304" pitchFamily="18" charset="0"/>
                          <a:ea typeface="+mn-ea"/>
                          <a:cs typeface="Times New Roman" panose="02020603050405020304" pitchFamily="18" charset="0"/>
                        </a:rPr>
                        <a:t>Alqahtani</a:t>
                      </a: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 Frederick T. Sheldon</a:t>
                      </a:r>
                      <a:endParaRPr lang="en-IN"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Times New Roman" panose="02020603050405020304" pitchFamily="18" charset="0"/>
                          <a:ea typeface="+mn-ea"/>
                          <a:cs typeface="Times New Roman" panose="02020603050405020304" pitchFamily="18" charset="0"/>
                        </a:rPr>
                        <a:t>A Survey of Crypto </a:t>
                      </a:r>
                      <a:r>
                        <a:rPr lang="en-US" sz="1800" b="1" i="0" kern="1200" dirty="0" err="1" smtClean="0">
                          <a:solidFill>
                            <a:schemeClr val="dk1"/>
                          </a:solidFill>
                          <a:effectLst/>
                          <a:latin typeface="Times New Roman" panose="02020603050405020304" pitchFamily="18" charset="0"/>
                          <a:ea typeface="+mn-ea"/>
                          <a:cs typeface="Times New Roman" panose="02020603050405020304" pitchFamily="18" charset="0"/>
                        </a:rPr>
                        <a:t>Ransomware</a:t>
                      </a:r>
                      <a:r>
                        <a:rPr lang="en-US" sz="1800" b="1" i="0" kern="1200" dirty="0" smtClean="0">
                          <a:solidFill>
                            <a:schemeClr val="dk1"/>
                          </a:solidFill>
                          <a:effectLst/>
                          <a:latin typeface="Times New Roman" panose="02020603050405020304" pitchFamily="18" charset="0"/>
                          <a:ea typeface="+mn-ea"/>
                          <a:cs typeface="Times New Roman" panose="02020603050405020304" pitchFamily="18" charset="0"/>
                        </a:rPr>
                        <a:t> Attack Detection Methodologies: An Evolving Outlook</a:t>
                      </a:r>
                    </a:p>
                    <a:p>
                      <a:r>
                        <a:rPr lang="en-IN" dirty="0" smtClean="0">
                          <a:latin typeface="Times New Roman" panose="02020603050405020304" pitchFamily="18" charset="0"/>
                          <a:cs typeface="Times New Roman" panose="02020603050405020304" pitchFamily="18" charset="0"/>
                        </a:rPr>
                        <a:t>Volume</a:t>
                      </a:r>
                      <a:r>
                        <a:rPr lang="en-IN" baseline="0" dirty="0" smtClean="0">
                          <a:latin typeface="Times New Roman" panose="02020603050405020304" pitchFamily="18" charset="0"/>
                          <a:cs typeface="Times New Roman" panose="02020603050405020304" pitchFamily="18" charset="0"/>
                        </a:rPr>
                        <a:t>: 22</a:t>
                      </a:r>
                    </a:p>
                    <a:p>
                      <a:r>
                        <a:rPr lang="en-IN" baseline="0" dirty="0" smtClean="0">
                          <a:latin typeface="Times New Roman" panose="02020603050405020304" pitchFamily="18" charset="0"/>
                          <a:cs typeface="Times New Roman" panose="02020603050405020304" pitchFamily="18" charset="0"/>
                        </a:rPr>
                        <a:t>Issued on: 05, 2022</a:t>
                      </a:r>
                    </a:p>
                    <a:p>
                      <a:r>
                        <a:rPr lang="en-IN" baseline="0" dirty="0" smtClean="0">
                          <a:latin typeface="Times New Roman" panose="02020603050405020304" pitchFamily="18" charset="0"/>
                          <a:cs typeface="Times New Roman" panose="02020603050405020304" pitchFamily="18" charset="0"/>
                        </a:rPr>
                        <a:t>Journal: </a:t>
                      </a:r>
                      <a:r>
                        <a:rPr lang="en-IN" sz="1800" b="0" i="0" kern="1200" dirty="0" smtClean="0">
                          <a:solidFill>
                            <a:schemeClr val="dk1"/>
                          </a:solidFill>
                          <a:effectLst/>
                          <a:latin typeface="Times New Roman" panose="02020603050405020304" pitchFamily="18" charset="0"/>
                          <a:ea typeface="+mn-ea"/>
                          <a:cs typeface="Times New Roman" panose="02020603050405020304" pitchFamily="18" charset="0"/>
                        </a:rPr>
                        <a:t>MDPI (Multidisciplinary Digital Publishing Institute)</a:t>
                      </a:r>
                      <a:r>
                        <a:rPr lang="en-IN" sz="1800" b="0" i="0" kern="1200" baseline="0" dirty="0" smtClean="0">
                          <a:solidFill>
                            <a:schemeClr val="dk1"/>
                          </a:solidFill>
                          <a:effectLst/>
                          <a:latin typeface="Times New Roman" panose="02020603050405020304" pitchFamily="18" charset="0"/>
                          <a:ea typeface="+mn-ea"/>
                          <a:cs typeface="Times New Roman" panose="02020603050405020304" pitchFamily="18" charset="0"/>
                        </a:rPr>
                        <a:t> Open Access Journals</a:t>
                      </a:r>
                    </a:p>
                    <a:p>
                      <a:r>
                        <a:rPr lang="en-IN" baseline="0" dirty="0" smtClean="0">
                          <a:latin typeface="Times New Roman" panose="02020603050405020304" pitchFamily="18" charset="0"/>
                          <a:cs typeface="Times New Roman" panose="02020603050405020304" pitchFamily="18" charset="0"/>
                        </a:rPr>
                        <a:t>Methodology:</a:t>
                      </a:r>
                    </a:p>
                    <a:p>
                      <a:r>
                        <a:rPr lang="en-US" baseline="0" dirty="0" smtClean="0">
                          <a:latin typeface="Times New Roman" panose="02020603050405020304" pitchFamily="18" charset="0"/>
                          <a:cs typeface="Times New Roman" panose="02020603050405020304" pitchFamily="18" charset="0"/>
                        </a:rPr>
                        <a:t>Data centric based and  </a:t>
                      </a:r>
                    </a:p>
                    <a:p>
                      <a:r>
                        <a:rPr lang="en-US" baseline="0" dirty="0" smtClean="0">
                          <a:latin typeface="Times New Roman" panose="02020603050405020304" pitchFamily="18" charset="0"/>
                          <a:cs typeface="Times New Roman" panose="02020603050405020304" pitchFamily="18" charset="0"/>
                        </a:rPr>
                        <a:t>Process centric based approaches, </a:t>
                      </a:r>
                    </a:p>
                    <a:p>
                      <a:r>
                        <a:rPr lang="en-US" baseline="0" dirty="0" smtClean="0">
                          <a:latin typeface="Times New Roman" panose="02020603050405020304" pitchFamily="18" charset="0"/>
                          <a:cs typeface="Times New Roman" panose="02020603050405020304" pitchFamily="18" charset="0"/>
                        </a:rPr>
                        <a:t>Event based detection</a:t>
                      </a:r>
                    </a:p>
                    <a:p>
                      <a:r>
                        <a:rPr lang="en-US" baseline="0" dirty="0" smtClean="0">
                          <a:latin typeface="Times New Roman" panose="02020603050405020304" pitchFamily="18" charset="0"/>
                          <a:cs typeface="Times New Roman" panose="02020603050405020304" pitchFamily="18" charset="0"/>
                        </a:rPr>
                        <a:t>Accuracy: 90%</a:t>
                      </a:r>
                      <a:endParaRPr lang="en-IN" baseline="0" dirty="0" smtClean="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Merits</a:t>
                      </a:r>
                      <a:r>
                        <a:rPr lang="en-US" dirty="0" smtClean="0">
                          <a:latin typeface="Times New Roman" panose="02020603050405020304" pitchFamily="18" charset="0"/>
                          <a:cs typeface="Times New Roman" panose="02020603050405020304" pitchFamily="18" charset="0"/>
                        </a:rPr>
                        <a:t>: The focus is on crypto </a:t>
                      </a:r>
                      <a:r>
                        <a:rPr lang="en-US" dirty="0" err="1" smtClean="0">
                          <a:latin typeface="Times New Roman" panose="02020603050405020304" pitchFamily="18" charset="0"/>
                          <a:cs typeface="Times New Roman" panose="02020603050405020304" pitchFamily="18" charset="0"/>
                        </a:rPr>
                        <a:t>ransomware</a:t>
                      </a:r>
                      <a:r>
                        <a:rPr lang="en-US" dirty="0" smtClean="0">
                          <a:latin typeface="Times New Roman" panose="02020603050405020304" pitchFamily="18" charset="0"/>
                          <a:cs typeface="Times New Roman" panose="02020603050405020304" pitchFamily="18" charset="0"/>
                        </a:rPr>
                        <a:t> as the most prevalent, destructive, and challenging </a:t>
                      </a:r>
                    </a:p>
                    <a:p>
                      <a:r>
                        <a:rPr lang="en-US" dirty="0" smtClean="0">
                          <a:latin typeface="Times New Roman" panose="02020603050405020304" pitchFamily="18" charset="0"/>
                          <a:cs typeface="Times New Roman" panose="02020603050405020304" pitchFamily="18" charset="0"/>
                        </a:rPr>
                        <a:t>variation.</a:t>
                      </a:r>
                    </a:p>
                    <a:p>
                      <a:r>
                        <a:rPr lang="en-US" dirty="0" smtClean="0">
                          <a:latin typeface="Times New Roman" panose="02020603050405020304" pitchFamily="18" charset="0"/>
                          <a:cs typeface="Times New Roman" panose="02020603050405020304" pitchFamily="18" charset="0"/>
                        </a:rPr>
                        <a:t>Demerits:</a:t>
                      </a:r>
                      <a:r>
                        <a:rPr lang="en-US" baseline="0" dirty="0" smtClean="0">
                          <a:latin typeface="Times New Roman" panose="02020603050405020304" pitchFamily="18" charset="0"/>
                          <a:cs typeface="Times New Roman" panose="02020603050405020304" pitchFamily="18" charset="0"/>
                        </a:rPr>
                        <a:t> The major issue with early detection is the lack of enough data and behavioral patterns at the beginning of the </a:t>
                      </a:r>
                    </a:p>
                    <a:p>
                      <a:r>
                        <a:rPr lang="en-US" baseline="0" dirty="0" smtClean="0">
                          <a:latin typeface="Times New Roman" panose="02020603050405020304" pitchFamily="18" charset="0"/>
                          <a:cs typeface="Times New Roman" panose="02020603050405020304" pitchFamily="18" charset="0"/>
                        </a:rPr>
                        <a:t>attack.</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Investigating the correlation between the API and other events related to the malicious </a:t>
                      </a:r>
                    </a:p>
                    <a:p>
                      <a:r>
                        <a:rPr lang="en-US" dirty="0" smtClean="0">
                          <a:latin typeface="Times New Roman" panose="02020603050405020304" pitchFamily="18" charset="0"/>
                          <a:cs typeface="Times New Roman" panose="02020603050405020304" pitchFamily="18" charset="0"/>
                        </a:rPr>
                        <a:t>process.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9554269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3748</TotalTime>
  <Words>3256</Words>
  <Application>Microsoft Office PowerPoint</Application>
  <PresentationFormat>Widescreen</PresentationFormat>
  <Paragraphs>666</Paragraphs>
  <Slides>57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Impact</vt:lpstr>
      <vt:lpstr>Times New Roman</vt:lpstr>
      <vt:lpstr>Main Event</vt:lpstr>
      <vt:lpstr>                                         Department of Computer Science and Engineering                  BITCOIN HEIST RANSOMWARE ATTACK PREDICTION using                                                       Data Science Process </vt:lpstr>
      <vt:lpstr>INTRODUCTION</vt:lpstr>
      <vt:lpstr>Objectives </vt:lpstr>
      <vt:lpstr>Scope</vt:lpstr>
      <vt:lpstr>                                 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Existing System</vt:lpstr>
      <vt:lpstr>Drawbacks</vt:lpstr>
      <vt:lpstr>Proposed System</vt:lpstr>
      <vt:lpstr>Advantages</vt:lpstr>
      <vt:lpstr>Environmental RequirementS</vt:lpstr>
      <vt:lpstr>System Architecture</vt:lpstr>
      <vt:lpstr>                      Dataflow diagram – level 0</vt:lpstr>
      <vt:lpstr>                       Dataflow diagram – level 1</vt:lpstr>
      <vt:lpstr>                       Dataflow diagram – level 2</vt:lpstr>
      <vt:lpstr>                                   use case diagram</vt:lpstr>
      <vt:lpstr>sequence Diagram</vt:lpstr>
      <vt:lpstr>activity Diagram</vt:lpstr>
      <vt:lpstr>Preparing the Dataset</vt:lpstr>
      <vt:lpstr>Module DESCRIPTION</vt:lpstr>
      <vt:lpstr>Module 1: Data pre-processing</vt:lpstr>
      <vt:lpstr>PowerPoint Presentation</vt:lpstr>
      <vt:lpstr>PowerPoint Presentation</vt:lpstr>
      <vt:lpstr>Module 2: Data visualization</vt:lpstr>
      <vt:lpstr>PowerPoint Presentation</vt:lpstr>
      <vt:lpstr>PowerPoint Presentation</vt:lpstr>
      <vt:lpstr>Module 3: Logistic Regression</vt:lpstr>
      <vt:lpstr>Module 4: Random Forest Classifier</vt:lpstr>
      <vt:lpstr> Module 5: XG BOOST Classifier</vt:lpstr>
      <vt:lpstr>Module 6: Voting Classifier</vt:lpstr>
      <vt:lpstr>Module 7: Deployment</vt:lpstr>
      <vt:lpstr>                              Performance EVALUATION</vt:lpstr>
      <vt:lpstr>                              Performance EVALUATION</vt:lpstr>
      <vt:lpstr>PowerPoint Presentation</vt:lpstr>
      <vt:lpstr>PowerPoint Presentation</vt:lpstr>
      <vt:lpstr>PowerPoint Presentation</vt:lpstr>
      <vt:lpstr>PowerPoint Presentation</vt:lpstr>
      <vt:lpstr>                                         screenshots</vt:lpstr>
      <vt:lpstr>PowerPoint Presentation</vt:lpstr>
      <vt:lpstr>PowerPoint Presentation</vt:lpstr>
      <vt:lpstr>PowerPoint Presentation</vt:lpstr>
      <vt:lpstr>PowerPoint Presentation</vt:lpstr>
      <vt:lpstr>Conclusion</vt:lpstr>
      <vt:lpstr>FUTUREWORK</vt:lpstr>
      <vt:lpstr>                                            References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HEIST RANSOMWARE ATTACK PREDICTION USING DATA SCIENCE PROCESs</dc:title>
  <dc:creator>HP</dc:creator>
  <cp:lastModifiedBy>Isabella Mary</cp:lastModifiedBy>
  <cp:revision>143</cp:revision>
  <dcterms:created xsi:type="dcterms:W3CDTF">2023-01-23T13:51:42Z</dcterms:created>
  <dcterms:modified xsi:type="dcterms:W3CDTF">2023-04-06T06:10:52Z</dcterms:modified>
</cp:coreProperties>
</file>